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5" r:id="rId2"/>
    <p:sldId id="267" r:id="rId3"/>
    <p:sldId id="269" r:id="rId4"/>
    <p:sldId id="270" r:id="rId5"/>
    <p:sldId id="284" r:id="rId6"/>
    <p:sldId id="285" r:id="rId7"/>
    <p:sldId id="286" r:id="rId8"/>
    <p:sldId id="287" r:id="rId9"/>
    <p:sldId id="280" r:id="rId10"/>
    <p:sldId id="281" r:id="rId11"/>
    <p:sldId id="283" r:id="rId12"/>
    <p:sldId id="268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BE0E3"/>
    <a:srgbClr val="1C6FA8"/>
    <a:srgbClr val="DDDDDD"/>
    <a:srgbClr val="808080"/>
    <a:srgbClr val="C0C0C0"/>
    <a:srgbClr val="99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6060" autoAdjust="0"/>
  </p:normalViewPr>
  <p:slideViewPr>
    <p:cSldViewPr>
      <p:cViewPr varScale="1">
        <p:scale>
          <a:sx n="85" d="100"/>
          <a:sy n="85" d="100"/>
        </p:scale>
        <p:origin x="-140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DBA3-E17E-45C7-A7B7-E2951F289D1B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8B659-F3CE-4153-9BEE-6DDF3D0B4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55B92F-256C-4F3D-B15F-DFFFB7771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859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168B6F-58B9-448D-A995-1AD300CE8281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5B92F-256C-4F3D-B15F-DFFFB7771F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06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8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3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4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663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8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5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8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15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122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174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952500" y="1981200"/>
            <a:ext cx="72390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charset="0"/>
              </a:rPr>
              <a:t>DRONES: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charset="0"/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charset="0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charset="0"/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charset="0"/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charset="0"/>
              </a:rPr>
              <a:t>Reaching New Heights in Environmental Consulting 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charset="0"/>
            </a:endParaRPr>
          </a:p>
          <a:p>
            <a:pPr algn="ctr" eaLnBrk="0" hangingPunct="0">
              <a:lnSpc>
                <a:spcPct val="70000"/>
              </a:lnSpc>
              <a:spcBef>
                <a:spcPct val="50000"/>
              </a:spcBef>
              <a:defRPr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charset="0"/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685800" y="5638800"/>
            <a:ext cx="7772400" cy="0"/>
          </a:xfrm>
          <a:prstGeom prst="line">
            <a:avLst/>
          </a:prstGeom>
          <a:noFill/>
          <a:ln w="38100" cap="flat">
            <a:solidFill>
              <a:schemeClr val="bg1">
                <a:lumMod val="75000"/>
              </a:schemeClr>
            </a:solidFill>
            <a:round/>
            <a:headEnd/>
            <a:tailEnd/>
          </a:ln>
          <a:effectLst>
            <a:outerShdw blurRad="12700" dist="38100" dir="1740000" algn="tl" rotWithShape="0">
              <a:prstClr val="black">
                <a:alpha val="2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974725" y="6132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81000"/>
            <a:ext cx="1676400" cy="849313"/>
          </a:xfrm>
          <a:prstGeom prst="rect">
            <a:avLst/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36600" y="5717014"/>
            <a:ext cx="7670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Presented By: 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Anna H. Long</a:t>
            </a:r>
          </a:p>
          <a:p>
            <a:pPr algn="r"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407.841.1200</a:t>
            </a:r>
          </a:p>
          <a:p>
            <a:pPr algn="r">
              <a:defRPr/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along@deanmead.com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algn="ctr"/>
            <a:r>
              <a:rPr lang="en-US" sz="4400" dirty="0" smtClean="0"/>
              <a:t>Drones in Environmental Consulting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Environmental Site Assessments</a:t>
            </a:r>
          </a:p>
          <a:p>
            <a:r>
              <a:rPr lang="en-US" dirty="0" smtClean="0"/>
              <a:t>Access Constraints</a:t>
            </a:r>
          </a:p>
          <a:p>
            <a:r>
              <a:rPr lang="en-US" dirty="0" smtClean="0"/>
              <a:t>Habitat Surveys</a:t>
            </a:r>
          </a:p>
          <a:p>
            <a:r>
              <a:rPr lang="en-US" dirty="0" smtClean="0"/>
              <a:t>Remote presentations</a:t>
            </a:r>
          </a:p>
          <a:p>
            <a:r>
              <a:rPr lang="en-US" dirty="0" smtClean="0"/>
              <a:t>Development </a:t>
            </a:r>
            <a:r>
              <a:rPr lang="en-US" dirty="0" smtClean="0"/>
              <a:t>potential</a:t>
            </a:r>
          </a:p>
          <a:p>
            <a:r>
              <a:rPr lang="en-US" dirty="0" smtClean="0"/>
              <a:t>Regulatory Inspections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15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/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Is An Aerial Video Worth 1,000 Words?</a:t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>
                <a:solidFill>
                  <a:schemeClr val="tx1"/>
                </a:solidFill>
              </a:rPr>
              <a:t>You be the judge.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8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ong\Desktop\Ques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4876800" cy="3233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43600" y="5638800"/>
            <a:ext cx="2623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Anna H. Long, Esq.</a:t>
            </a:r>
            <a:br>
              <a:rPr lang="en-US" dirty="0" smtClean="0"/>
            </a:br>
            <a:r>
              <a:rPr lang="en-US" dirty="0" smtClean="0"/>
              <a:t>407.841.1200</a:t>
            </a:r>
          </a:p>
          <a:p>
            <a:pPr algn="r"/>
            <a:r>
              <a:rPr lang="en-US" dirty="0" smtClean="0"/>
              <a:t>along@deanmead.com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dirty="0" smtClean="0"/>
              <a:t>What is a “drone?”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Drones are more formally known as unmanned aerial vehicles (</a:t>
            </a:r>
            <a:r>
              <a:rPr lang="en-US" dirty="0" err="1"/>
              <a:t>UAV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Essentially</a:t>
            </a:r>
            <a:r>
              <a:rPr lang="en-US" dirty="0"/>
              <a:t>, a drone is a flying </a:t>
            </a:r>
            <a:r>
              <a:rPr lang="en-US" dirty="0" smtClean="0"/>
              <a:t>“robot.” </a:t>
            </a:r>
            <a:br>
              <a:rPr lang="en-US" dirty="0" smtClean="0"/>
            </a:br>
            <a:r>
              <a:rPr lang="en-US" dirty="0" smtClean="0"/>
              <a:t>Drones can be </a:t>
            </a:r>
            <a:r>
              <a:rPr lang="en-US" dirty="0"/>
              <a:t>remotely controlled flown by a pilot via a ground control system, or autonomously through use of an on-board computer, communication links and any additional equipment that is necessary for the </a:t>
            </a:r>
            <a:r>
              <a:rPr lang="en-US" dirty="0" err="1" smtClean="0"/>
              <a:t>UAV</a:t>
            </a:r>
            <a:r>
              <a:rPr lang="en-US" dirty="0" smtClean="0"/>
              <a:t> </a:t>
            </a:r>
            <a:r>
              <a:rPr lang="en-US" dirty="0"/>
              <a:t>to operate </a:t>
            </a:r>
            <a:r>
              <a:rPr lang="en-US" dirty="0" smtClean="0"/>
              <a:t>safely.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UAS</a:t>
            </a:r>
            <a:r>
              <a:rPr lang="en-US" dirty="0" smtClean="0"/>
              <a:t> is the </a:t>
            </a:r>
            <a:r>
              <a:rPr lang="en-US" dirty="0" err="1" smtClean="0"/>
              <a:t>UAV</a:t>
            </a:r>
            <a:r>
              <a:rPr lang="en-US" dirty="0" smtClean="0"/>
              <a:t> and anything else necessary for its operation.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ong\Desktop\Dron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4675"/>
            <a:ext cx="33337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long\Desktop\drone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7338"/>
            <a:ext cx="3098555" cy="232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long\Desktop\drone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0"/>
            <a:ext cx="4007785" cy="266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Image result for bees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bees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://static1.squarespace.com/static/53bdd66be4b0817cc87aaf13/t/53e70241e4b0c0d88b59f26b/1407648328995/Honey+Bee+-+Honeycomb+Yellow.jpg?format=1500w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86200"/>
            <a:ext cx="1022351" cy="766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5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Regulations Applicable to the Operation of a drone (Civilian Uses)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2012 </a:t>
            </a:r>
            <a:r>
              <a:rPr lang="en-US" dirty="0" smtClean="0"/>
              <a:t>Federal Aviation Administration (FAA) Modernization and Reform Act (</a:t>
            </a:r>
            <a:r>
              <a:rPr lang="en-US" dirty="0" err="1" smtClean="0"/>
              <a:t>FMRA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Five year road map to the integration of </a:t>
            </a:r>
            <a:r>
              <a:rPr lang="en-US" dirty="0" err="1" smtClean="0"/>
              <a:t>UAVs</a:t>
            </a:r>
            <a:r>
              <a:rPr lang="en-US" dirty="0" smtClean="0"/>
              <a:t> into national air space.</a:t>
            </a:r>
          </a:p>
          <a:p>
            <a:pPr lvl="1"/>
            <a:r>
              <a:rPr lang="en-US" dirty="0" smtClean="0"/>
              <a:t>Section 333</a:t>
            </a:r>
          </a:p>
          <a:p>
            <a:pPr lvl="0"/>
            <a:r>
              <a:rPr lang="en-US" dirty="0" smtClean="0">
                <a:solidFill>
                  <a:srgbClr val="0008AD"/>
                </a:solidFill>
              </a:rPr>
              <a:t>Senate </a:t>
            </a:r>
            <a:r>
              <a:rPr lang="en-US" dirty="0" smtClean="0">
                <a:solidFill>
                  <a:srgbClr val="0008AD"/>
                </a:solidFill>
              </a:rPr>
              <a:t>Bill 766 (May 2015)</a:t>
            </a:r>
          </a:p>
          <a:p>
            <a:pPr lvl="1"/>
            <a:r>
              <a:rPr lang="en-US" dirty="0" smtClean="0">
                <a:solidFill>
                  <a:srgbClr val="0008AD"/>
                </a:solidFill>
              </a:rPr>
              <a:t>Section 934.50, </a:t>
            </a:r>
            <a:r>
              <a:rPr lang="en-US" dirty="0" err="1" smtClean="0">
                <a:solidFill>
                  <a:srgbClr val="0008AD"/>
                </a:solidFill>
              </a:rPr>
              <a:t>F.S</a:t>
            </a:r>
            <a:r>
              <a:rPr lang="en-US" dirty="0" smtClean="0">
                <a:solidFill>
                  <a:srgbClr val="0008AD"/>
                </a:solidFill>
              </a:rPr>
              <a:t>., “Freedom from Unwarranted Surveillance Act.”</a:t>
            </a:r>
          </a:p>
          <a:p>
            <a:pPr lvl="0"/>
            <a:r>
              <a:rPr lang="en-US" dirty="0">
                <a:solidFill>
                  <a:srgbClr val="0008AD"/>
                </a:solidFill>
              </a:rPr>
              <a:t>Small Unmanned Aircraft System Rules (</a:t>
            </a:r>
            <a:r>
              <a:rPr lang="en-US" dirty="0" err="1">
                <a:solidFill>
                  <a:srgbClr val="0008AD"/>
                </a:solidFill>
              </a:rPr>
              <a:t>SUAS</a:t>
            </a:r>
            <a:r>
              <a:rPr lang="en-US" dirty="0">
                <a:solidFill>
                  <a:srgbClr val="0008AD"/>
                </a:solidFill>
              </a:rPr>
              <a:t> Rule) (Published June 28, 2016; Effective Date August 29, 2016</a:t>
            </a:r>
            <a:r>
              <a:rPr lang="en-US" dirty="0" smtClean="0">
                <a:solidFill>
                  <a:srgbClr val="0008AD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8AD"/>
                </a:solidFill>
              </a:rPr>
              <a:t>Replaces the current system of waivers (i.e. Section 333 Exemptions)</a:t>
            </a:r>
            <a:endParaRPr lang="en-US" dirty="0">
              <a:solidFill>
                <a:srgbClr val="0008AD"/>
              </a:solidFill>
            </a:endParaRPr>
          </a:p>
          <a:p>
            <a:pPr lvl="1"/>
            <a:endParaRPr lang="en-US" dirty="0">
              <a:solidFill>
                <a:srgbClr val="0008AD"/>
              </a:solidFill>
            </a:endParaRPr>
          </a:p>
          <a:p>
            <a:pPr lvl="1"/>
            <a:endParaRPr lang="en-US" dirty="0" smtClean="0">
              <a:solidFill>
                <a:srgbClr val="0008AD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0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Section 333 Exemptions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of July 12, 2016 – 5,526 Exemptions have been issued.</a:t>
            </a:r>
          </a:p>
          <a:p>
            <a:endParaRPr lang="en-US" dirty="0" smtClean="0"/>
          </a:p>
          <a:p>
            <a:r>
              <a:rPr lang="en-US" dirty="0" smtClean="0"/>
              <a:t>Over 6,000 Exemptions are pending.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3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NEW RULES – </a:t>
            </a:r>
            <a:br>
              <a:rPr lang="en-US" sz="3600" dirty="0" smtClean="0"/>
            </a:br>
            <a:r>
              <a:rPr lang="en-US" sz="3600" dirty="0"/>
              <a:t>	</a:t>
            </a:r>
            <a:r>
              <a:rPr lang="en-US" sz="3600" dirty="0" smtClean="0"/>
              <a:t>14 </a:t>
            </a:r>
            <a:r>
              <a:rPr lang="en-US" sz="3600" dirty="0" err="1" smtClean="0"/>
              <a:t>CFR</a:t>
            </a:r>
            <a:r>
              <a:rPr lang="en-US" sz="3600" dirty="0" smtClean="0"/>
              <a:t>, Part 107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 Limitations</a:t>
            </a:r>
          </a:p>
          <a:p>
            <a:pPr lvl="1"/>
            <a:r>
              <a:rPr lang="en-US" dirty="0" err="1" smtClean="0"/>
              <a:t>UAV</a:t>
            </a:r>
            <a:r>
              <a:rPr lang="en-US" dirty="0" smtClean="0"/>
              <a:t>   less than 55 lbs.</a:t>
            </a:r>
          </a:p>
          <a:p>
            <a:pPr lvl="1"/>
            <a:r>
              <a:rPr lang="en-US" dirty="0" smtClean="0"/>
              <a:t>Must remain within </a:t>
            </a:r>
            <a:r>
              <a:rPr lang="en-US" dirty="0" err="1" smtClean="0"/>
              <a:t>VLOS</a:t>
            </a:r>
            <a:r>
              <a:rPr lang="en-US" dirty="0" smtClean="0"/>
              <a:t> (Visual Line of Sight)</a:t>
            </a:r>
          </a:p>
          <a:p>
            <a:pPr lvl="1"/>
            <a:r>
              <a:rPr lang="en-US" dirty="0" smtClean="0"/>
              <a:t>Can’t operate over any persons not directly participating in the operations, not under a covered area and not inside a stationary covered vehicle.</a:t>
            </a:r>
          </a:p>
          <a:p>
            <a:pPr lvl="1"/>
            <a:r>
              <a:rPr lang="en-US" dirty="0" smtClean="0"/>
              <a:t>Daylight operations only (30 minutes before official sunrise/30 minutes after official sunset).</a:t>
            </a:r>
          </a:p>
          <a:p>
            <a:pPr lvl="1"/>
            <a:r>
              <a:rPr lang="en-US" dirty="0" smtClean="0"/>
              <a:t>Must yield to the ROW of other aircraft.</a:t>
            </a:r>
          </a:p>
          <a:p>
            <a:pPr lvl="1"/>
            <a:r>
              <a:rPr lang="en-US" dirty="0" smtClean="0"/>
              <a:t>Maximum groundspeed 100 mph.</a:t>
            </a:r>
          </a:p>
          <a:p>
            <a:pPr lvl="1"/>
            <a:r>
              <a:rPr lang="en-US" dirty="0" smtClean="0"/>
              <a:t>Maxi</a:t>
            </a:r>
            <a:r>
              <a:rPr lang="en-US" dirty="0"/>
              <a:t>mum altitude of 400 feet above ground level.</a:t>
            </a:r>
          </a:p>
          <a:p>
            <a:pPr lvl="1"/>
            <a:r>
              <a:rPr lang="en-US" dirty="0" smtClean="0"/>
              <a:t>Minimum weather visibility of 3 miles from control station.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5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1"/>
            <a:r>
              <a:rPr lang="en-US" sz="2400" dirty="0" smtClean="0"/>
              <a:t>Different classifications of airspace require </a:t>
            </a:r>
            <a:r>
              <a:rPr lang="en-US" sz="2400" dirty="0" err="1" smtClean="0"/>
              <a:t>ATC</a:t>
            </a:r>
            <a:r>
              <a:rPr lang="en-US" sz="2400" dirty="0" smtClean="0"/>
              <a:t> approval.</a:t>
            </a:r>
          </a:p>
          <a:p>
            <a:pPr lvl="1"/>
            <a:r>
              <a:rPr lang="en-US" sz="2400" dirty="0" smtClean="0"/>
              <a:t>Can only serve as a remote pilot or visual observer for one </a:t>
            </a:r>
            <a:r>
              <a:rPr lang="en-US" sz="2400" dirty="0" err="1" smtClean="0"/>
              <a:t>UAV</a:t>
            </a:r>
            <a:r>
              <a:rPr lang="en-US" sz="2400" dirty="0" smtClean="0"/>
              <a:t> at a time.</a:t>
            </a:r>
          </a:p>
          <a:p>
            <a:pPr lvl="1"/>
            <a:r>
              <a:rPr lang="en-US" sz="2400" dirty="0" smtClean="0"/>
              <a:t>No operations from a moving aircraft.</a:t>
            </a:r>
          </a:p>
          <a:p>
            <a:pPr lvl="1"/>
            <a:r>
              <a:rPr lang="en-US" sz="2400" dirty="0" smtClean="0"/>
              <a:t>No careless or reckless operations.</a:t>
            </a:r>
          </a:p>
          <a:p>
            <a:pPr lvl="1"/>
            <a:r>
              <a:rPr lang="en-US" sz="2400" dirty="0" smtClean="0"/>
              <a:t>No carriage of hazardous materials.</a:t>
            </a:r>
          </a:p>
          <a:p>
            <a:pPr lvl="1"/>
            <a:r>
              <a:rPr lang="en-US" sz="2400" dirty="0" smtClean="0"/>
              <a:t>Preflight inspection is required.</a:t>
            </a:r>
          </a:p>
          <a:p>
            <a:pPr lvl="1"/>
            <a:r>
              <a:rPr lang="en-US" sz="2400" dirty="0" smtClean="0"/>
              <a:t>Foreign registered aircraft have additional conditions to fly.</a:t>
            </a:r>
          </a:p>
          <a:p>
            <a:pPr lvl="1"/>
            <a:r>
              <a:rPr lang="en-US" sz="2400" dirty="0" smtClean="0"/>
              <a:t>External payloads are allowed provided certain co</a:t>
            </a:r>
            <a:r>
              <a:rPr lang="en-US" sz="2400" dirty="0"/>
              <a:t>nditions are met.</a:t>
            </a:r>
          </a:p>
          <a:p>
            <a:pPr lvl="1"/>
            <a:r>
              <a:rPr lang="en-US" sz="2400" dirty="0" smtClean="0"/>
              <a:t>Many restrictions are </a:t>
            </a:r>
            <a:r>
              <a:rPr lang="en-US" sz="2400" dirty="0" err="1" smtClean="0"/>
              <a:t>waivable</a:t>
            </a:r>
            <a:r>
              <a:rPr lang="en-US" sz="2400" dirty="0" smtClean="0"/>
              <a:t> with a certificate of waiver.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042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Remote Pilot in Command Certifications and Responsibilities</a:t>
            </a:r>
          </a:p>
          <a:p>
            <a:pPr lvl="1"/>
            <a:r>
              <a:rPr lang="en-US" dirty="0" smtClean="0"/>
              <a:t>Remote pilot airman certificate with a small </a:t>
            </a:r>
            <a:r>
              <a:rPr lang="en-US" dirty="0" err="1" smtClean="0"/>
              <a:t>UAV</a:t>
            </a:r>
            <a:r>
              <a:rPr lang="en-US" dirty="0" smtClean="0"/>
              <a:t> rating or be under the direct supervision of someone that holds the certificate.</a:t>
            </a:r>
          </a:p>
          <a:p>
            <a:pPr lvl="1"/>
            <a:r>
              <a:rPr lang="en-US" dirty="0" smtClean="0"/>
              <a:t>To qualify </a:t>
            </a:r>
          </a:p>
          <a:p>
            <a:pPr lvl="2"/>
            <a:r>
              <a:rPr lang="en-US" dirty="0" smtClean="0"/>
              <a:t>Demonstrate aeronautical knowledge by</a:t>
            </a:r>
          </a:p>
          <a:p>
            <a:pPr lvl="3"/>
            <a:r>
              <a:rPr lang="en-US" dirty="0" smtClean="0"/>
              <a:t>Passing a test at a FAA approved facility testing center</a:t>
            </a:r>
          </a:p>
          <a:p>
            <a:pPr lvl="3"/>
            <a:r>
              <a:rPr lang="en-US" dirty="0" smtClean="0"/>
              <a:t>Hold a part 61 pilot certificate other than a student pilot, complete a flight review within the previous 24 months and complete a small </a:t>
            </a:r>
            <a:r>
              <a:rPr lang="en-US" dirty="0" err="1" smtClean="0"/>
              <a:t>UAV</a:t>
            </a:r>
            <a:r>
              <a:rPr lang="en-US" dirty="0" smtClean="0"/>
              <a:t> training course provided by the FAA.</a:t>
            </a:r>
          </a:p>
          <a:p>
            <a:pPr lvl="2"/>
            <a:r>
              <a:rPr lang="en-US" dirty="0" smtClean="0">
                <a:solidFill>
                  <a:srgbClr val="0008AD"/>
                </a:solidFill>
              </a:rPr>
              <a:t>Be vetted by the Transportation Security Administration.</a:t>
            </a:r>
          </a:p>
          <a:p>
            <a:pPr lvl="2"/>
            <a:r>
              <a:rPr lang="en-US" dirty="0" smtClean="0">
                <a:solidFill>
                  <a:srgbClr val="0008AD"/>
                </a:solidFill>
              </a:rPr>
              <a:t>Be at least 16 years old.</a:t>
            </a:r>
          </a:p>
          <a:p>
            <a:pPr lvl="1"/>
            <a:r>
              <a:rPr lang="en-US" dirty="0" smtClean="0">
                <a:solidFill>
                  <a:srgbClr val="0008AD"/>
                </a:solidFill>
              </a:rPr>
              <a:t>Part 61 pilot certificate holders can obtain a pilot certificate immediately upon submission of their application for a permanent certificate.</a:t>
            </a:r>
            <a:endParaRPr lang="en-US" dirty="0">
              <a:solidFill>
                <a:srgbClr val="0008AD"/>
              </a:solidFill>
            </a:endParaRPr>
          </a:p>
          <a:p>
            <a:pPr lvl="2"/>
            <a:endParaRPr lang="en-US" dirty="0" smtClean="0">
              <a:solidFill>
                <a:srgbClr val="0008AD"/>
              </a:solidFill>
            </a:endParaRPr>
          </a:p>
          <a:p>
            <a:pPr lvl="2"/>
            <a:endParaRPr lang="en-US" dirty="0">
              <a:solidFill>
                <a:srgbClr val="0008AD"/>
              </a:solidFill>
            </a:endParaRP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98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/>
          <a:lstStyle/>
          <a:p>
            <a:r>
              <a:rPr lang="en-US" dirty="0" smtClean="0"/>
              <a:t>Study completed on behalf of the Association for Unmanned Vehicle Systems International (</a:t>
            </a:r>
            <a:r>
              <a:rPr lang="en-US" dirty="0" err="1" smtClean="0"/>
              <a:t>AUVSI</a:t>
            </a:r>
            <a:r>
              <a:rPr lang="en-US" dirty="0" smtClean="0"/>
              <a:t>) provides </a:t>
            </a:r>
            <a:r>
              <a:rPr lang="en-US" dirty="0"/>
              <a:t>the </a:t>
            </a:r>
            <a:r>
              <a:rPr lang="en-US" dirty="0" smtClean="0"/>
              <a:t>following:</a:t>
            </a:r>
            <a:r>
              <a:rPr lang="en-US" sz="1800" b="1" baseline="50000" dirty="0" smtClean="0"/>
              <a:t>1</a:t>
            </a:r>
          </a:p>
          <a:p>
            <a:pPr marL="457200" lvl="1" indent="0">
              <a:buNone/>
            </a:pPr>
            <a:endParaRPr lang="en-US" sz="1400" baseline="50000" dirty="0" smtClean="0"/>
          </a:p>
          <a:p>
            <a:pPr lvl="1"/>
            <a:r>
              <a:rPr lang="en-US" dirty="0" smtClean="0"/>
              <a:t>An estimated $13.6 Billion dollars from 2015 - 2018</a:t>
            </a:r>
          </a:p>
          <a:p>
            <a:pPr lvl="1"/>
            <a:r>
              <a:rPr lang="en-US" dirty="0" smtClean="0"/>
              <a:t>An </a:t>
            </a:r>
            <a:r>
              <a:rPr lang="en-US" dirty="0" smtClean="0"/>
              <a:t>estimated $82 Billion dollars from 2015 – 2025</a:t>
            </a:r>
          </a:p>
          <a:p>
            <a:pPr lvl="1"/>
            <a:r>
              <a:rPr lang="en-US" dirty="0" smtClean="0"/>
              <a:t>Ten States to see the lions share </a:t>
            </a:r>
          </a:p>
          <a:p>
            <a:pPr lvl="2"/>
            <a:r>
              <a:rPr lang="en-US" dirty="0" smtClean="0"/>
              <a:t>Florida ranks number FOUR</a:t>
            </a:r>
          </a:p>
          <a:p>
            <a:pPr lvl="1"/>
            <a:r>
              <a:rPr lang="en-US" dirty="0" smtClean="0"/>
              <a:t>An estimated 100,000 new jobs created nationally by 2025</a:t>
            </a:r>
          </a:p>
          <a:p>
            <a:pPr lvl="2"/>
            <a:r>
              <a:rPr lang="en-US" dirty="0" smtClean="0"/>
              <a:t>Florida 2015-2017</a:t>
            </a:r>
          </a:p>
          <a:p>
            <a:pPr lvl="3"/>
            <a:r>
              <a:rPr lang="en-US" dirty="0" smtClean="0"/>
              <a:t>Economic Impact – $632 (M)</a:t>
            </a:r>
          </a:p>
          <a:p>
            <a:pPr lvl="3"/>
            <a:r>
              <a:rPr lang="en-US" dirty="0" smtClean="0"/>
              <a:t>3,251 New Jobs</a:t>
            </a:r>
          </a:p>
          <a:p>
            <a:pPr marL="520700" lvl="3" indent="0">
              <a:buNone/>
            </a:pPr>
            <a:r>
              <a:rPr lang="en-US" dirty="0" smtClean="0"/>
              <a:t>___________________</a:t>
            </a:r>
          </a:p>
          <a:p>
            <a:pPr marL="520700" lvl="3" indent="0">
              <a:buNone/>
            </a:pPr>
            <a:r>
              <a:rPr lang="en-US" dirty="0" smtClean="0"/>
              <a:t>1  </a:t>
            </a:r>
            <a:r>
              <a:rPr lang="en-US" sz="1400" dirty="0" smtClean="0"/>
              <a:t>Darryl Jenkins and Dr. </a:t>
            </a:r>
            <a:r>
              <a:rPr lang="en-US" sz="1400" dirty="0" err="1" smtClean="0"/>
              <a:t>Bijan</a:t>
            </a:r>
            <a:r>
              <a:rPr lang="en-US" sz="1400" dirty="0" smtClean="0"/>
              <a:t> </a:t>
            </a:r>
            <a:r>
              <a:rPr lang="en-US" sz="1400" dirty="0" err="1" smtClean="0"/>
              <a:t>Vasigh</a:t>
            </a:r>
            <a:r>
              <a:rPr lang="en-US" sz="1400" dirty="0" smtClean="0"/>
              <a:t>. (2013). The Economic Impact of Unmanned Aircraft Systems Integration in the United States. Arlington: Association For Unmanned Vehicle Systems International)</a:t>
            </a:r>
          </a:p>
          <a:p>
            <a:pPr marL="5207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25562"/>
          </a:xfrm>
        </p:spPr>
        <p:txBody>
          <a:bodyPr/>
          <a:lstStyle/>
          <a:p>
            <a:pPr algn="ctr"/>
            <a:r>
              <a:rPr lang="en-US" sz="4000" dirty="0" smtClean="0"/>
              <a:t>Economic Impact of the Commercial Use of Drones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79400686"/>
      </p:ext>
    </p:extLst>
  </p:cSld>
  <p:clrMapOvr>
    <a:masterClrMapping/>
  </p:clrMapOvr>
</p:sld>
</file>

<file path=ppt/theme/theme1.xml><?xml version="1.0" encoding="utf-8"?>
<a:theme xmlns:a="http://schemas.openxmlformats.org/drawingml/2006/main" name="Dean Mead Template 2">
  <a:themeElements>
    <a:clrScheme name="Custom 3">
      <a:dk1>
        <a:srgbClr val="0008AD"/>
      </a:dk1>
      <a:lt1>
        <a:srgbClr val="ADADAD"/>
      </a:lt1>
      <a:dk2>
        <a:srgbClr val="A80020"/>
      </a:dk2>
      <a:lt2>
        <a:srgbClr val="FFFFFF"/>
      </a:lt2>
      <a:accent1>
        <a:srgbClr val="D7D7D7"/>
      </a:accent1>
      <a:accent2>
        <a:srgbClr val="680015"/>
      </a:accent2>
      <a:accent3>
        <a:srgbClr val="80716A"/>
      </a:accent3>
      <a:accent4>
        <a:srgbClr val="6187E3"/>
      </a:accent4>
      <a:accent5>
        <a:srgbClr val="354463"/>
      </a:accent5>
      <a:accent6>
        <a:srgbClr val="6F6C7D"/>
      </a:accent6>
      <a:hlink>
        <a:srgbClr val="6187E3"/>
      </a:hlink>
      <a:folHlink>
        <a:srgbClr val="7B8EB8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585</Words>
  <Application>Microsoft Office PowerPoint</Application>
  <PresentationFormat>On-screen Show (4:3)</PresentationFormat>
  <Paragraphs>79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Dean Mead Template 2</vt:lpstr>
      <vt:lpstr>PowerPoint Presentation</vt:lpstr>
      <vt:lpstr>What is a “drone?”</vt:lpstr>
      <vt:lpstr>PowerPoint Presentation</vt:lpstr>
      <vt:lpstr>Regulations Applicable to the Operation of a drone (Civilian Uses)</vt:lpstr>
      <vt:lpstr>Section 333 Exemptions to Date</vt:lpstr>
      <vt:lpstr>NEW RULES –   14 CFR, Part 107</vt:lpstr>
      <vt:lpstr>PowerPoint Presentation</vt:lpstr>
      <vt:lpstr>PowerPoint Presentation</vt:lpstr>
      <vt:lpstr>Economic Impact of the Commercial Use of Drones</vt:lpstr>
      <vt:lpstr>Drones in Environmental Consulting</vt:lpstr>
      <vt:lpstr>  Is An Aerial Video Worth 1,000 Words?  You be the judge.</vt:lpstr>
      <vt:lpstr>PowerPoint Presentation</vt:lpstr>
    </vt:vector>
  </TitlesOfParts>
  <Company>Dean Mead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Beckford</dc:creator>
  <cp:lastModifiedBy>Anna Long</cp:lastModifiedBy>
  <cp:revision>32</cp:revision>
  <cp:lastPrinted>2015-07-30T14:20:22Z</cp:lastPrinted>
  <dcterms:created xsi:type="dcterms:W3CDTF">2015-06-18T15:01:42Z</dcterms:created>
  <dcterms:modified xsi:type="dcterms:W3CDTF">2016-07-18T18:25:40Z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