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0" r:id="rId2"/>
    <p:sldMasterId id="2147483742" r:id="rId3"/>
  </p:sldMasterIdLst>
  <p:notesMasterIdLst>
    <p:notesMasterId r:id="rId26"/>
  </p:notesMasterIdLst>
  <p:sldIdLst>
    <p:sldId id="293" r:id="rId4"/>
    <p:sldId id="300" r:id="rId5"/>
    <p:sldId id="301" r:id="rId6"/>
    <p:sldId id="302" r:id="rId7"/>
    <p:sldId id="294" r:id="rId8"/>
    <p:sldId id="295" r:id="rId9"/>
    <p:sldId id="296" r:id="rId10"/>
    <p:sldId id="297" r:id="rId11"/>
    <p:sldId id="298" r:id="rId12"/>
    <p:sldId id="276" r:id="rId13"/>
    <p:sldId id="287" r:id="rId14"/>
    <p:sldId id="316" r:id="rId15"/>
    <p:sldId id="272" r:id="rId16"/>
    <p:sldId id="268" r:id="rId17"/>
    <p:sldId id="274" r:id="rId18"/>
    <p:sldId id="313" r:id="rId19"/>
    <p:sldId id="314" r:id="rId20"/>
    <p:sldId id="315" r:id="rId21"/>
    <p:sldId id="307" r:id="rId22"/>
    <p:sldId id="310" r:id="rId23"/>
    <p:sldId id="291" r:id="rId24"/>
    <p:sldId id="29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autoAdjust="0"/>
  </p:normalViewPr>
  <p:slideViewPr>
    <p:cSldViewPr snapToGrid="0" showGuides="1">
      <p:cViewPr varScale="1">
        <p:scale>
          <a:sx n="71" d="100"/>
          <a:sy n="71" d="100"/>
        </p:scale>
        <p:origin x="-1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99BA59-20D9-483F-A806-63C65EB7928E}" type="datetimeFigureOut">
              <a:rPr lang="en-US" smtClean="0"/>
              <a:t>6/17/2015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388BFF-CAA5-43C8-98EA-3280AD8E6A86}" type="slidenum">
              <a:rPr lang="en-US" smtClean="0"/>
              <a:t>‹#›</a:t>
            </a:fld>
            <a:endParaRPr lang="en-US"/>
          </a:p>
        </p:txBody>
      </p:sp>
    </p:spTree>
    <p:extLst>
      <p:ext uri="{BB962C8B-B14F-4D97-AF65-F5344CB8AC3E}">
        <p14:creationId xmlns:p14="http://schemas.microsoft.com/office/powerpoint/2010/main" val="293470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3F915-A602-4DDD-97F5-4AC50803383B}" type="slidenum">
              <a:rPr lang="en-US" smtClean="0"/>
              <a:pPr>
                <a:defRPr/>
              </a:pPr>
              <a:t>1</a:t>
            </a:fld>
            <a:endParaRPr lang="en-US"/>
          </a:p>
        </p:txBody>
      </p:sp>
    </p:spTree>
    <p:extLst>
      <p:ext uri="{BB962C8B-B14F-4D97-AF65-F5344CB8AC3E}">
        <p14:creationId xmlns:p14="http://schemas.microsoft.com/office/powerpoint/2010/main" val="418033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lnSpc>
                <a:spcPct val="120000"/>
              </a:lnSpc>
              <a:spcBef>
                <a:spcPts val="600"/>
              </a:spcBef>
              <a:spcAft>
                <a:spcPts val="0"/>
              </a:spcAft>
            </a:pPr>
            <a:r>
              <a:rPr lang="en-US" sz="1200" dirty="0" smtClean="0">
                <a:ea typeface="Verdana" pitchFamily="34" charset="0"/>
                <a:cs typeface="Verdana" pitchFamily="34" charset="0"/>
              </a:rPr>
              <a:t>Developing first-ever CFWI Regional Water Supply Plan</a:t>
            </a:r>
          </a:p>
          <a:p>
            <a:pPr>
              <a:lnSpc>
                <a:spcPct val="120000"/>
              </a:lnSpc>
              <a:spcBef>
                <a:spcPts val="600"/>
              </a:spcBef>
              <a:spcAft>
                <a:spcPts val="0"/>
              </a:spcAft>
            </a:pPr>
            <a:r>
              <a:rPr lang="en-US" sz="1200" dirty="0" smtClean="0">
                <a:ea typeface="Verdana" pitchFamily="34" charset="0"/>
                <a:cs typeface="Verdana" pitchFamily="34" charset="0"/>
              </a:rPr>
              <a:t>Collaborative effort between Districts, FDEP, FDACS, utilities, and other stakeholders</a:t>
            </a:r>
          </a:p>
          <a:p>
            <a:pPr>
              <a:lnSpc>
                <a:spcPct val="120000"/>
              </a:lnSpc>
              <a:spcBef>
                <a:spcPts val="600"/>
              </a:spcBef>
              <a:spcAft>
                <a:spcPts val="0"/>
              </a:spcAft>
            </a:pPr>
            <a:r>
              <a:rPr lang="en-US" sz="1200" dirty="0" smtClean="0">
                <a:ea typeface="Verdana" pitchFamily="34" charset="0"/>
                <a:cs typeface="Verdana" pitchFamily="34" charset="0"/>
              </a:rPr>
              <a:t>Technical teams provided strong scientific foundation for development of Plan</a:t>
            </a:r>
          </a:p>
          <a:p>
            <a:pPr>
              <a:buFontTx/>
              <a:buChar char="•"/>
            </a:pPr>
            <a:r>
              <a:rPr lang="en-US" sz="1400" dirty="0" smtClean="0"/>
              <a:t>CFWI RWSP is being developed to address both short-term and long-term water issues.</a:t>
            </a:r>
          </a:p>
          <a:p>
            <a:pPr>
              <a:buFontTx/>
              <a:buChar char="•"/>
            </a:pPr>
            <a:r>
              <a:rPr lang="en-US" sz="1400" dirty="0" smtClean="0"/>
              <a:t>Water demand projections are based on best available data.</a:t>
            </a:r>
          </a:p>
          <a:p>
            <a:pPr>
              <a:buFontTx/>
              <a:buChar char="•"/>
            </a:pPr>
            <a:r>
              <a:rPr lang="en-US" sz="1400" dirty="0" smtClean="0"/>
              <a:t>The RWSP will identify options to meet projected demands.</a:t>
            </a:r>
          </a:p>
          <a:p>
            <a:pPr>
              <a:buFontTx/>
              <a:buChar char="•"/>
            </a:pPr>
            <a:endParaRPr lang="en-US" sz="1400" dirty="0" smtClean="0"/>
          </a:p>
          <a:p>
            <a:pPr>
              <a:lnSpc>
                <a:spcPct val="90000"/>
              </a:lnSpc>
              <a:spcAft>
                <a:spcPts val="600"/>
              </a:spcAft>
              <a:buSzPct val="81000"/>
            </a:pPr>
            <a:r>
              <a:rPr lang="en-US" sz="2600" dirty="0" smtClean="0">
                <a:ea typeface="Verdana" pitchFamily="34" charset="0"/>
                <a:cs typeface="Verdana" pitchFamily="34" charset="0"/>
              </a:rPr>
              <a:t>Demands from all categories</a:t>
            </a:r>
          </a:p>
          <a:p>
            <a:pPr lvl="1">
              <a:lnSpc>
                <a:spcPct val="90000"/>
              </a:lnSpc>
              <a:spcAft>
                <a:spcPts val="600"/>
              </a:spcAft>
              <a:buSzPct val="100000"/>
              <a:buFont typeface="Arial" charset="0"/>
              <a:buChar char="•"/>
            </a:pPr>
            <a:r>
              <a:rPr lang="en-US" sz="2600" dirty="0" smtClean="0">
                <a:ea typeface="Verdana" pitchFamily="34" charset="0"/>
                <a:cs typeface="Verdana" pitchFamily="34" charset="0"/>
              </a:rPr>
              <a:t>20-year planning horizon</a:t>
            </a:r>
          </a:p>
          <a:p>
            <a:pPr>
              <a:lnSpc>
                <a:spcPct val="90000"/>
              </a:lnSpc>
              <a:spcAft>
                <a:spcPts val="600"/>
              </a:spcAft>
              <a:buSzPct val="81000"/>
            </a:pPr>
            <a:r>
              <a:rPr lang="en-US" sz="2600" dirty="0" smtClean="0">
                <a:ea typeface="Verdana" pitchFamily="34" charset="0"/>
                <a:cs typeface="Verdana" pitchFamily="34" charset="0"/>
              </a:rPr>
              <a:t>How to meet the demands</a:t>
            </a:r>
          </a:p>
          <a:p>
            <a:pPr lvl="1">
              <a:lnSpc>
                <a:spcPct val="90000"/>
              </a:lnSpc>
              <a:spcAft>
                <a:spcPts val="600"/>
              </a:spcAft>
              <a:buSzPct val="100000"/>
              <a:buFont typeface="Arial" charset="0"/>
              <a:buChar char="•"/>
            </a:pPr>
            <a:r>
              <a:rPr lang="en-US" sz="2600" dirty="0" smtClean="0">
                <a:ea typeface="Verdana" pitchFamily="34" charset="0"/>
                <a:cs typeface="Verdana" pitchFamily="34" charset="0"/>
              </a:rPr>
              <a:t>Potential sources</a:t>
            </a:r>
          </a:p>
          <a:p>
            <a:pPr lvl="1">
              <a:lnSpc>
                <a:spcPct val="90000"/>
              </a:lnSpc>
              <a:spcAft>
                <a:spcPts val="600"/>
              </a:spcAft>
              <a:buSzPct val="100000"/>
              <a:buFont typeface="Arial" charset="0"/>
              <a:buChar char="•"/>
            </a:pPr>
            <a:r>
              <a:rPr lang="en-US" sz="2600" dirty="0" smtClean="0">
                <a:ea typeface="Verdana" pitchFamily="34" charset="0"/>
                <a:cs typeface="Verdana" pitchFamily="34" charset="0"/>
              </a:rPr>
              <a:t>Project options</a:t>
            </a:r>
          </a:p>
          <a:p>
            <a:pPr>
              <a:lnSpc>
                <a:spcPct val="90000"/>
              </a:lnSpc>
              <a:spcAft>
                <a:spcPts val="600"/>
              </a:spcAft>
              <a:buSzPct val="81000"/>
            </a:pPr>
            <a:r>
              <a:rPr lang="en-US" sz="2600" dirty="0" smtClean="0">
                <a:ea typeface="Verdana" pitchFamily="34" charset="0"/>
                <a:cs typeface="Verdana" pitchFamily="34" charset="0"/>
              </a:rPr>
              <a:t>Evaluation of water resources</a:t>
            </a:r>
          </a:p>
          <a:p>
            <a:pPr>
              <a:lnSpc>
                <a:spcPct val="90000"/>
              </a:lnSpc>
              <a:spcAft>
                <a:spcPts val="600"/>
              </a:spcAft>
              <a:buSzPct val="81000"/>
            </a:pPr>
            <a:r>
              <a:rPr lang="en-US" sz="2600" dirty="0" smtClean="0">
                <a:ea typeface="Verdana" pitchFamily="34" charset="0"/>
                <a:cs typeface="Verdana" pitchFamily="34" charset="0"/>
              </a:rPr>
              <a:t>Funding mechanisms</a:t>
            </a:r>
          </a:p>
          <a:p>
            <a:pPr>
              <a:lnSpc>
                <a:spcPct val="90000"/>
              </a:lnSpc>
              <a:spcAft>
                <a:spcPts val="600"/>
              </a:spcAft>
              <a:buSzPct val="81000"/>
            </a:pPr>
            <a:r>
              <a:rPr lang="en-US" sz="2600" dirty="0" smtClean="0">
                <a:ea typeface="Verdana" pitchFamily="34" charset="0"/>
                <a:cs typeface="Verdana" pitchFamily="34" charset="0"/>
              </a:rPr>
              <a:t>Update every 5 years</a:t>
            </a:r>
          </a:p>
          <a:p>
            <a:endParaRPr lang="en-US" dirty="0" smtClean="0"/>
          </a:p>
        </p:txBody>
      </p:sp>
    </p:spTree>
    <p:extLst>
      <p:ext uri="{BB962C8B-B14F-4D97-AF65-F5344CB8AC3E}">
        <p14:creationId xmlns:p14="http://schemas.microsoft.com/office/powerpoint/2010/main" val="383112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0"/>
              </a:spcBef>
              <a:spcAft>
                <a:spcPct val="0"/>
              </a:spcAft>
              <a:defRPr/>
            </a:pPr>
            <a:r>
              <a:rPr lang="en-US" dirty="0">
                <a:cs typeface="Arial" charset="0"/>
              </a:rPr>
              <a:t>Guidance Document outlines the process based on three Guiding Principles</a:t>
            </a:r>
          </a:p>
          <a:p>
            <a:pPr>
              <a:spcBef>
                <a:spcPct val="0"/>
              </a:spcBef>
            </a:pPr>
            <a:endParaRPr lang="en-US" dirty="0"/>
          </a:p>
          <a:p>
            <a:pPr>
              <a:spcBef>
                <a:spcPct val="0"/>
              </a:spcBef>
            </a:pPr>
            <a:r>
              <a:rPr lang="en-US" dirty="0"/>
              <a:t>The work of the technical teams will result in:</a:t>
            </a:r>
          </a:p>
          <a:p>
            <a:pPr marL="291179" indent="-291179">
              <a:spcBef>
                <a:spcPct val="0"/>
              </a:spcBef>
              <a:buFont typeface="Arial" panose="020B0604020202020204" pitchFamily="34" charset="0"/>
              <a:buChar char="•"/>
            </a:pPr>
            <a:r>
              <a:rPr lang="en-US" dirty="0"/>
              <a:t>one shared groundwater model</a:t>
            </a:r>
          </a:p>
          <a:p>
            <a:pPr marL="291179" indent="-291179">
              <a:spcBef>
                <a:spcPct val="0"/>
              </a:spcBef>
              <a:buFont typeface="Arial" panose="020B0604020202020204" pitchFamily="34" charset="0"/>
              <a:buChar char="•"/>
            </a:pPr>
            <a:r>
              <a:rPr lang="en-US" dirty="0"/>
              <a:t>one coordinated strategy for minimum flows and levels prevention and recovery</a:t>
            </a:r>
          </a:p>
          <a:p>
            <a:pPr marL="291179" indent="-291179">
              <a:spcBef>
                <a:spcPct val="0"/>
              </a:spcBef>
              <a:buFont typeface="Arial" panose="020B0604020202020204" pitchFamily="34" charset="0"/>
              <a:buChar char="•"/>
            </a:pPr>
            <a:r>
              <a:rPr lang="en-US" dirty="0"/>
              <a:t>one regional water supply plan</a:t>
            </a:r>
          </a:p>
          <a:p>
            <a:pPr>
              <a:spcBef>
                <a:spcPct val="0"/>
              </a:spcBef>
            </a:pPr>
            <a:endParaRPr lang="en-US" dirty="0"/>
          </a:p>
          <a:p>
            <a:pPr>
              <a:spcBef>
                <a:spcPct val="0"/>
              </a:spcBef>
            </a:pPr>
            <a:r>
              <a:rPr lang="en-US" dirty="0"/>
              <a:t>Involving the public is an essential part of the regional water supply planning process.</a:t>
            </a:r>
          </a:p>
          <a:p>
            <a:pPr>
              <a:spcBef>
                <a:spcPct val="0"/>
              </a:spcBef>
            </a:pPr>
            <a:endParaRPr lang="en-US" dirty="0" smtClean="0"/>
          </a:p>
        </p:txBody>
      </p:sp>
    </p:spTree>
    <p:extLst>
      <p:ext uri="{BB962C8B-B14F-4D97-AF65-F5344CB8AC3E}">
        <p14:creationId xmlns:p14="http://schemas.microsoft.com/office/powerpoint/2010/main" val="168633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a:t>The team will develop strategies to meet future water demands by optimizing the use of existing groundwater, identifying demand management activities, identifying viable alternative water supplies, and establishing consistent rules. </a:t>
            </a:r>
          </a:p>
          <a:p>
            <a:pPr lvl="0">
              <a:buFont typeface="Arial" pitchFamily="34" charset="0"/>
              <a:buChar char="•"/>
            </a:pPr>
            <a:r>
              <a:rPr lang="en-US" dirty="0"/>
              <a:t>The team will be working closely with all key stakeholders to gain community and financial support for these critical projects. </a:t>
            </a:r>
          </a:p>
          <a:p>
            <a:pPr lvl="0">
              <a:buFont typeface="Arial" pitchFamily="34" charset="0"/>
              <a:buChar char="•"/>
            </a:pPr>
            <a:r>
              <a:rPr lang="en-US" dirty="0"/>
              <a:t>Its work is projected to be completed by the end of 2014.</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60968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71229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Adopt High-Efficiency Standards </a:t>
            </a:r>
          </a:p>
          <a:p>
            <a:pPr marL="685800" marR="0" lvl="1" indent="-228600" algn="l" defTabSz="914400" rtl="0" eaLnBrk="1" fontAlgn="base" latinLnBrk="0" hangingPunct="1">
              <a:lnSpc>
                <a:spcPct val="100000"/>
              </a:lnSpc>
              <a:spcBef>
                <a:spcPct val="20000"/>
              </a:spcBef>
              <a:spcAft>
                <a:spcPct val="0"/>
              </a:spcAft>
              <a:buClrTx/>
              <a:buSzPct val="120000"/>
              <a:buFontTx/>
              <a:buChar char="•"/>
              <a:tabLst/>
              <a:defRPr/>
            </a:pPr>
            <a:r>
              <a:rPr kumimoji="0" lang="en-US" sz="16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Landscape and Irrigation Systems (Land Use Regulation, Local Ordinance, Statute, etc.)</a:t>
            </a:r>
          </a:p>
          <a:p>
            <a:pPr marL="685800" marR="0" lvl="1" indent="-228600" algn="l" defTabSz="914400" rtl="0" eaLnBrk="1" fontAlgn="base" latinLnBrk="0" hangingPunct="1">
              <a:lnSpc>
                <a:spcPct val="100000"/>
              </a:lnSpc>
              <a:spcBef>
                <a:spcPct val="20000"/>
              </a:spcBef>
              <a:spcAft>
                <a:spcPct val="0"/>
              </a:spcAft>
              <a:buClrTx/>
              <a:buSzPct val="120000"/>
              <a:buFontTx/>
              <a:buChar char="•"/>
              <a:tabLst/>
              <a:defRPr/>
            </a:pPr>
            <a:r>
              <a:rPr kumimoji="0" lang="en-US" sz="16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Plumbing Fixtures and Appliances (Plumbing Code Modification, Local Ordinance, etc.)</a:t>
            </a:r>
          </a:p>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29226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501878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71229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71229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142" lvl="1"/>
            <a:endParaRPr lang="en-US" dirty="0"/>
          </a:p>
        </p:txBody>
      </p:sp>
      <p:sp>
        <p:nvSpPr>
          <p:cNvPr id="4" name="Slide Number Placeholder 3"/>
          <p:cNvSpPr>
            <a:spLocks noGrp="1"/>
          </p:cNvSpPr>
          <p:nvPr>
            <p:ph type="sldNum" sz="quarter" idx="10"/>
          </p:nvPr>
        </p:nvSpPr>
        <p:spPr/>
        <p:txBody>
          <a:bodyPr/>
          <a:lstStyle/>
          <a:p>
            <a:pPr>
              <a:defRPr/>
            </a:pPr>
            <a:fld id="{4ABE5E65-855B-4AD8-85DF-719E446A67B2}" type="slidenum">
              <a:rPr lang="en-US">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77000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3F915-A602-4DDD-97F5-4AC50803383B}" type="slidenum">
              <a:rPr lang="en-US" smtClean="0"/>
              <a:pPr>
                <a:defRPr/>
              </a:pPr>
              <a:t>22</a:t>
            </a:fld>
            <a:endParaRPr lang="en-US"/>
          </a:p>
        </p:txBody>
      </p:sp>
    </p:spTree>
    <p:extLst>
      <p:ext uri="{BB962C8B-B14F-4D97-AF65-F5344CB8AC3E}">
        <p14:creationId xmlns:p14="http://schemas.microsoft.com/office/powerpoint/2010/main" val="270892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0"/>
              </a:spcBef>
              <a:spcAft>
                <a:spcPct val="0"/>
              </a:spcAft>
              <a:defRPr/>
            </a:pPr>
            <a:r>
              <a:rPr lang="en-US" dirty="0">
                <a:cs typeface="Arial" charset="0"/>
              </a:rPr>
              <a:t>Guidance Document outlines the process based on three Guiding Principles</a:t>
            </a:r>
          </a:p>
          <a:p>
            <a:pPr>
              <a:spcBef>
                <a:spcPct val="0"/>
              </a:spcBef>
            </a:pPr>
            <a:endParaRPr lang="en-US" dirty="0"/>
          </a:p>
          <a:p>
            <a:pPr>
              <a:spcBef>
                <a:spcPct val="0"/>
              </a:spcBef>
            </a:pPr>
            <a:r>
              <a:rPr lang="en-US" dirty="0"/>
              <a:t>The work of the technical teams will result in:</a:t>
            </a:r>
          </a:p>
          <a:p>
            <a:pPr marL="291179" indent="-291179">
              <a:spcBef>
                <a:spcPct val="0"/>
              </a:spcBef>
              <a:buFont typeface="Arial" panose="020B0604020202020204" pitchFamily="34" charset="0"/>
              <a:buChar char="•"/>
            </a:pPr>
            <a:r>
              <a:rPr lang="en-US" dirty="0"/>
              <a:t>one shared groundwater model</a:t>
            </a:r>
          </a:p>
          <a:p>
            <a:pPr marL="291179" indent="-291179">
              <a:spcBef>
                <a:spcPct val="0"/>
              </a:spcBef>
              <a:buFont typeface="Arial" panose="020B0604020202020204" pitchFamily="34" charset="0"/>
              <a:buChar char="•"/>
            </a:pPr>
            <a:r>
              <a:rPr lang="en-US" dirty="0"/>
              <a:t>one coordinated strategy for minimum flows and levels prevention and recovery</a:t>
            </a:r>
          </a:p>
          <a:p>
            <a:pPr marL="291179" indent="-291179">
              <a:spcBef>
                <a:spcPct val="0"/>
              </a:spcBef>
              <a:buFont typeface="Arial" panose="020B0604020202020204" pitchFamily="34" charset="0"/>
              <a:buChar char="•"/>
            </a:pPr>
            <a:r>
              <a:rPr lang="en-US" dirty="0"/>
              <a:t>one regional water supply plan</a:t>
            </a:r>
          </a:p>
          <a:p>
            <a:pPr>
              <a:spcBef>
                <a:spcPct val="0"/>
              </a:spcBef>
            </a:pPr>
            <a:endParaRPr lang="en-US" dirty="0"/>
          </a:p>
          <a:p>
            <a:pPr>
              <a:spcBef>
                <a:spcPct val="0"/>
              </a:spcBef>
            </a:pPr>
            <a:r>
              <a:rPr lang="en-US" dirty="0"/>
              <a:t>Involving the public is an essential part of the regional water supply planning process.</a:t>
            </a:r>
          </a:p>
          <a:p>
            <a:pPr>
              <a:spcBef>
                <a:spcPct val="0"/>
              </a:spcBef>
            </a:pPr>
            <a:endParaRPr lang="en-US" dirty="0" smtClean="0"/>
          </a:p>
        </p:txBody>
      </p:sp>
    </p:spTree>
    <p:extLst>
      <p:ext uri="{BB962C8B-B14F-4D97-AF65-F5344CB8AC3E}">
        <p14:creationId xmlns:p14="http://schemas.microsoft.com/office/powerpoint/2010/main" val="327205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0"/>
              </a:spcBef>
              <a:spcAft>
                <a:spcPct val="0"/>
              </a:spcAft>
              <a:defRPr/>
            </a:pPr>
            <a:r>
              <a:rPr lang="en-US" dirty="0">
                <a:cs typeface="Arial" charset="0"/>
              </a:rPr>
              <a:t>Guidance Document outlines the process based on three Guiding Principles</a:t>
            </a:r>
          </a:p>
          <a:p>
            <a:pPr>
              <a:spcBef>
                <a:spcPct val="0"/>
              </a:spcBef>
            </a:pPr>
            <a:endParaRPr lang="en-US" dirty="0"/>
          </a:p>
          <a:p>
            <a:pPr>
              <a:spcBef>
                <a:spcPct val="0"/>
              </a:spcBef>
            </a:pPr>
            <a:r>
              <a:rPr lang="en-US" dirty="0"/>
              <a:t>The work of the technical teams will result in:</a:t>
            </a:r>
          </a:p>
          <a:p>
            <a:pPr marL="291179" indent="-291179">
              <a:spcBef>
                <a:spcPct val="0"/>
              </a:spcBef>
              <a:buFont typeface="Arial" panose="020B0604020202020204" pitchFamily="34" charset="0"/>
              <a:buChar char="•"/>
            </a:pPr>
            <a:r>
              <a:rPr lang="en-US" dirty="0"/>
              <a:t>one shared groundwater model</a:t>
            </a:r>
          </a:p>
          <a:p>
            <a:pPr marL="291179" indent="-291179">
              <a:spcBef>
                <a:spcPct val="0"/>
              </a:spcBef>
              <a:buFont typeface="Arial" panose="020B0604020202020204" pitchFamily="34" charset="0"/>
              <a:buChar char="•"/>
            </a:pPr>
            <a:r>
              <a:rPr lang="en-US" dirty="0"/>
              <a:t>one coordinated strategy for minimum flows and levels prevention and recovery</a:t>
            </a:r>
          </a:p>
          <a:p>
            <a:pPr marL="291179" indent="-291179">
              <a:spcBef>
                <a:spcPct val="0"/>
              </a:spcBef>
              <a:buFont typeface="Arial" panose="020B0604020202020204" pitchFamily="34" charset="0"/>
              <a:buChar char="•"/>
            </a:pPr>
            <a:r>
              <a:rPr lang="en-US" dirty="0"/>
              <a:t>one regional water supply plan</a:t>
            </a:r>
          </a:p>
          <a:p>
            <a:pPr>
              <a:spcBef>
                <a:spcPct val="0"/>
              </a:spcBef>
            </a:pPr>
            <a:endParaRPr lang="en-US" dirty="0"/>
          </a:p>
          <a:p>
            <a:pPr>
              <a:spcBef>
                <a:spcPct val="0"/>
              </a:spcBef>
            </a:pPr>
            <a:r>
              <a:rPr lang="en-US" dirty="0"/>
              <a:t>Involving the public is an essential part of the regional water supply planning process.</a:t>
            </a:r>
          </a:p>
          <a:p>
            <a:pPr>
              <a:spcBef>
                <a:spcPct val="0"/>
              </a:spcBef>
            </a:pPr>
            <a:endParaRPr lang="en-US" dirty="0" smtClean="0"/>
          </a:p>
        </p:txBody>
      </p:sp>
    </p:spTree>
    <p:extLst>
      <p:ext uri="{BB962C8B-B14F-4D97-AF65-F5344CB8AC3E}">
        <p14:creationId xmlns:p14="http://schemas.microsoft.com/office/powerpoint/2010/main" val="32720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0"/>
              </a:spcBef>
              <a:spcAft>
                <a:spcPct val="0"/>
              </a:spcAft>
              <a:defRPr/>
            </a:pPr>
            <a:r>
              <a:rPr lang="en-US" dirty="0">
                <a:cs typeface="Arial" charset="0"/>
              </a:rPr>
              <a:t>Guidance Document outlines the process based on three Guiding Principles</a:t>
            </a:r>
          </a:p>
          <a:p>
            <a:pPr>
              <a:spcBef>
                <a:spcPct val="0"/>
              </a:spcBef>
            </a:pPr>
            <a:endParaRPr lang="en-US" dirty="0"/>
          </a:p>
          <a:p>
            <a:pPr>
              <a:spcBef>
                <a:spcPct val="0"/>
              </a:spcBef>
            </a:pPr>
            <a:r>
              <a:rPr lang="en-US" dirty="0"/>
              <a:t>The work of the technical teams will result in:</a:t>
            </a:r>
          </a:p>
          <a:p>
            <a:pPr marL="291179" indent="-291179">
              <a:spcBef>
                <a:spcPct val="0"/>
              </a:spcBef>
              <a:buFont typeface="Arial" panose="020B0604020202020204" pitchFamily="34" charset="0"/>
              <a:buChar char="•"/>
            </a:pPr>
            <a:r>
              <a:rPr lang="en-US" dirty="0"/>
              <a:t>one shared groundwater model</a:t>
            </a:r>
          </a:p>
          <a:p>
            <a:pPr marL="291179" indent="-291179">
              <a:spcBef>
                <a:spcPct val="0"/>
              </a:spcBef>
              <a:buFont typeface="Arial" panose="020B0604020202020204" pitchFamily="34" charset="0"/>
              <a:buChar char="•"/>
            </a:pPr>
            <a:r>
              <a:rPr lang="en-US" dirty="0"/>
              <a:t>one coordinated strategy for minimum flows and levels prevention and recovery</a:t>
            </a:r>
          </a:p>
          <a:p>
            <a:pPr marL="291179" indent="-291179">
              <a:spcBef>
                <a:spcPct val="0"/>
              </a:spcBef>
              <a:buFont typeface="Arial" panose="020B0604020202020204" pitchFamily="34" charset="0"/>
              <a:buChar char="•"/>
            </a:pPr>
            <a:r>
              <a:rPr lang="en-US" dirty="0"/>
              <a:t>one regional water supply plan</a:t>
            </a:r>
          </a:p>
          <a:p>
            <a:pPr>
              <a:spcBef>
                <a:spcPct val="0"/>
              </a:spcBef>
            </a:pPr>
            <a:endParaRPr lang="en-US" dirty="0"/>
          </a:p>
          <a:p>
            <a:pPr>
              <a:spcBef>
                <a:spcPct val="0"/>
              </a:spcBef>
            </a:pPr>
            <a:r>
              <a:rPr lang="en-US" dirty="0"/>
              <a:t>Involving the public is an essential part of the regional water supply planning process.</a:t>
            </a:r>
          </a:p>
          <a:p>
            <a:pPr>
              <a:spcBef>
                <a:spcPct val="0"/>
              </a:spcBef>
            </a:pPr>
            <a:endParaRPr lang="en-US" dirty="0" smtClean="0"/>
          </a:p>
        </p:txBody>
      </p:sp>
    </p:spTree>
    <p:extLst>
      <p:ext uri="{BB962C8B-B14F-4D97-AF65-F5344CB8AC3E}">
        <p14:creationId xmlns:p14="http://schemas.microsoft.com/office/powerpoint/2010/main" val="327205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CFWI region</a:t>
            </a:r>
          </a:p>
          <a:p>
            <a:pPr>
              <a:lnSpc>
                <a:spcPct val="120000"/>
              </a:lnSpc>
              <a:spcBef>
                <a:spcPts val="600"/>
              </a:spcBef>
              <a:spcAft>
                <a:spcPts val="0"/>
              </a:spcAft>
            </a:pPr>
            <a:r>
              <a:rPr lang="en-US" sz="1200" dirty="0" smtClean="0">
                <a:ea typeface="Verdana" pitchFamily="34" charset="0"/>
                <a:cs typeface="Verdana" pitchFamily="34" charset="0"/>
              </a:rPr>
              <a:t>Collaborative effort between Districts, FDEP, FDACS, utilities, and other stakeholders</a:t>
            </a:r>
          </a:p>
          <a:p>
            <a:pPr>
              <a:lnSpc>
                <a:spcPct val="120000"/>
              </a:lnSpc>
              <a:spcBef>
                <a:spcPts val="600"/>
              </a:spcBef>
              <a:spcAft>
                <a:spcPts val="0"/>
              </a:spcAft>
            </a:pPr>
            <a:r>
              <a:rPr lang="en-US" sz="1200" dirty="0" smtClean="0">
                <a:ea typeface="Verdana" pitchFamily="34" charset="0"/>
                <a:cs typeface="Verdana" pitchFamily="34" charset="0"/>
              </a:rPr>
              <a:t>Technical teams provided strong scientific foundation for development of Planning docs</a:t>
            </a:r>
          </a:p>
          <a:p>
            <a:pPr>
              <a:lnSpc>
                <a:spcPct val="120000"/>
              </a:lnSpc>
              <a:spcBef>
                <a:spcPts val="600"/>
              </a:spcBef>
              <a:spcAft>
                <a:spcPts val="0"/>
              </a:spcAft>
            </a:pPr>
            <a:r>
              <a:rPr lang="en-US" sz="1200" dirty="0" smtClean="0">
                <a:ea typeface="Verdana" pitchFamily="34" charset="0"/>
                <a:cs typeface="Verdana" pitchFamily="34" charset="0"/>
              </a:rPr>
              <a:t>Led by Steering Committee</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B71C54-7C4C-4C18-B133-E050A4779DB8}" type="slidenum">
              <a:rPr lang="en-US">
                <a:cs typeface="Arial" charset="0"/>
              </a:rPr>
              <a:pPr/>
              <a:t>5</a:t>
            </a:fld>
            <a:endParaRPr lang="en-US" dirty="0">
              <a:cs typeface="Arial" charset="0"/>
            </a:endParaRPr>
          </a:p>
        </p:txBody>
      </p:sp>
    </p:spTree>
    <p:extLst>
      <p:ext uri="{BB962C8B-B14F-4D97-AF65-F5344CB8AC3E}">
        <p14:creationId xmlns:p14="http://schemas.microsoft.com/office/powerpoint/2010/main" val="355053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31774">
              <a:defRPr/>
            </a:pPr>
            <a:endParaRPr lang="en-US" sz="13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ECD87B0-9B1F-495D-9B5E-20904F84CB42}" type="slidenum">
              <a:rPr lang="en-US" smtClean="0"/>
              <a:pPr/>
              <a:t>6</a:t>
            </a:fld>
            <a:endParaRPr lang="en-US" dirty="0"/>
          </a:p>
        </p:txBody>
      </p:sp>
    </p:spTree>
    <p:extLst>
      <p:ext uri="{BB962C8B-B14F-4D97-AF65-F5344CB8AC3E}">
        <p14:creationId xmlns:p14="http://schemas.microsoft.com/office/powerpoint/2010/main" val="16363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ECD87B0-9B1F-495D-9B5E-20904F84CB42}" type="slidenum">
              <a:rPr lang="en-US" smtClean="0"/>
              <a:pPr/>
              <a:t>8</a:t>
            </a:fld>
            <a:endParaRPr lang="en-US"/>
          </a:p>
        </p:txBody>
      </p:sp>
    </p:spTree>
    <p:extLst>
      <p:ext uri="{BB962C8B-B14F-4D97-AF65-F5344CB8AC3E}">
        <p14:creationId xmlns:p14="http://schemas.microsoft.com/office/powerpoint/2010/main" val="132777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3F915-A602-4DDD-97F5-4AC50803383B}" type="slidenum">
              <a:rPr lang="en-US" smtClean="0"/>
              <a:pPr>
                <a:defRPr/>
              </a:pPr>
              <a:t>9</a:t>
            </a:fld>
            <a:endParaRPr lang="en-US"/>
          </a:p>
        </p:txBody>
      </p:sp>
    </p:spTree>
    <p:extLst>
      <p:ext uri="{BB962C8B-B14F-4D97-AF65-F5344CB8AC3E}">
        <p14:creationId xmlns:p14="http://schemas.microsoft.com/office/powerpoint/2010/main" val="333879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0"/>
              </a:spcBef>
              <a:spcAft>
                <a:spcPct val="0"/>
              </a:spcAft>
              <a:defRPr/>
            </a:pPr>
            <a:r>
              <a:rPr lang="en-US" dirty="0">
                <a:cs typeface="Arial" charset="0"/>
              </a:rPr>
              <a:t>Guidance Document outlines the process based on three Guiding Principles</a:t>
            </a:r>
          </a:p>
          <a:p>
            <a:pPr>
              <a:spcBef>
                <a:spcPct val="0"/>
              </a:spcBef>
            </a:pPr>
            <a:endParaRPr lang="en-US" dirty="0"/>
          </a:p>
          <a:p>
            <a:pPr>
              <a:spcBef>
                <a:spcPct val="0"/>
              </a:spcBef>
            </a:pPr>
            <a:r>
              <a:rPr lang="en-US" dirty="0"/>
              <a:t>The work of the technical teams will result in:</a:t>
            </a:r>
          </a:p>
          <a:p>
            <a:pPr marL="291179" indent="-291179">
              <a:spcBef>
                <a:spcPct val="0"/>
              </a:spcBef>
              <a:buFont typeface="Arial" panose="020B0604020202020204" pitchFamily="34" charset="0"/>
              <a:buChar char="•"/>
            </a:pPr>
            <a:r>
              <a:rPr lang="en-US" dirty="0"/>
              <a:t>one shared groundwater model</a:t>
            </a:r>
          </a:p>
          <a:p>
            <a:pPr marL="291179" indent="-291179">
              <a:spcBef>
                <a:spcPct val="0"/>
              </a:spcBef>
              <a:buFont typeface="Arial" panose="020B0604020202020204" pitchFamily="34" charset="0"/>
              <a:buChar char="•"/>
            </a:pPr>
            <a:r>
              <a:rPr lang="en-US" dirty="0"/>
              <a:t>one coordinated strategy for minimum flows and levels prevention and recovery</a:t>
            </a:r>
          </a:p>
          <a:p>
            <a:pPr marL="291179" indent="-291179">
              <a:spcBef>
                <a:spcPct val="0"/>
              </a:spcBef>
              <a:buFont typeface="Arial" panose="020B0604020202020204" pitchFamily="34" charset="0"/>
              <a:buChar char="•"/>
            </a:pPr>
            <a:r>
              <a:rPr lang="en-US" dirty="0"/>
              <a:t>one regional water supply plan</a:t>
            </a:r>
          </a:p>
          <a:p>
            <a:pPr>
              <a:spcBef>
                <a:spcPct val="0"/>
              </a:spcBef>
            </a:pPr>
            <a:endParaRPr lang="en-US" dirty="0"/>
          </a:p>
          <a:p>
            <a:pPr>
              <a:spcBef>
                <a:spcPct val="0"/>
              </a:spcBef>
            </a:pPr>
            <a:r>
              <a:rPr lang="en-US" dirty="0"/>
              <a:t>Involving the public is an essential part of the regional water supply planning process.</a:t>
            </a:r>
          </a:p>
          <a:p>
            <a:pPr>
              <a:spcBef>
                <a:spcPct val="0"/>
              </a:spcBef>
            </a:pPr>
            <a:endParaRPr lang="en-US" dirty="0" smtClean="0"/>
          </a:p>
        </p:txBody>
      </p:sp>
    </p:spTree>
    <p:extLst>
      <p:ext uri="{BB962C8B-B14F-4D97-AF65-F5344CB8AC3E}">
        <p14:creationId xmlns:p14="http://schemas.microsoft.com/office/powerpoint/2010/main" val="327205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562D727-053A-43F5-88A3-E25AE132D2C4}" type="slidenum">
              <a:rPr lang="en-US" smtClean="0"/>
              <a:pPr>
                <a:defRPr/>
              </a:pPr>
              <a:t>‹#›</a:t>
            </a:fld>
            <a:endParaRPr lang="en-US" dirty="0"/>
          </a:p>
        </p:txBody>
      </p:sp>
    </p:spTree>
    <p:extLst>
      <p:ext uri="{BB962C8B-B14F-4D97-AF65-F5344CB8AC3E}">
        <p14:creationId xmlns:p14="http://schemas.microsoft.com/office/powerpoint/2010/main" val="1640087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142381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674863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390525"/>
            <a:ext cx="9144000" cy="6467475"/>
          </a:xfrm>
          <a:prstGeom prst="rect">
            <a:avLst/>
          </a:prstGeom>
          <a:solidFill>
            <a:srgbClr val="4070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 name="Rectangle 2"/>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TextBox 3"/>
          <p:cNvSpPr txBox="1"/>
          <p:nvPr userDrawn="1"/>
        </p:nvSpPr>
        <p:spPr>
          <a:xfrm>
            <a:off x="1290638" y="53975"/>
            <a:ext cx="6535737" cy="369888"/>
          </a:xfrm>
          <a:prstGeom prst="rect">
            <a:avLst/>
          </a:prstGeom>
          <a:noFill/>
        </p:spPr>
        <p:txBody>
          <a:bodyPr>
            <a:spAutoFit/>
          </a:bodyPr>
          <a:lstStyle/>
          <a:p>
            <a:pPr algn="ctr" fontAlgn="base">
              <a:spcBef>
                <a:spcPct val="0"/>
              </a:spcBef>
              <a:spcAft>
                <a:spcPct val="0"/>
              </a:spcAft>
              <a:defRPr/>
            </a:pPr>
            <a:r>
              <a:rPr lang="en-US" dirty="0">
                <a:solidFill>
                  <a:srgbClr val="FFFFFF"/>
                </a:solidFill>
                <a:latin typeface="Garamond" pitchFamily="18" charset="0"/>
                <a:cs typeface="Arial" pitchFamily="34" charset="0"/>
              </a:rPr>
              <a:t>Central Florida Water Initiative Regional Water Supply Plan Team</a:t>
            </a:r>
          </a:p>
        </p:txBody>
      </p:sp>
    </p:spTree>
    <p:extLst>
      <p:ext uri="{BB962C8B-B14F-4D97-AF65-F5344CB8AC3E}">
        <p14:creationId xmlns:p14="http://schemas.microsoft.com/office/powerpoint/2010/main" val="378514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562D727-053A-43F5-88A3-E25AE132D2C4}" type="slidenum">
              <a:rPr lang="en-US" smtClean="0"/>
              <a:pPr>
                <a:defRPr/>
              </a:pPr>
              <a:t>‹#›</a:t>
            </a:fld>
            <a:endParaRPr lang="en-US" dirty="0"/>
          </a:p>
        </p:txBody>
      </p:sp>
    </p:spTree>
    <p:extLst>
      <p:ext uri="{BB962C8B-B14F-4D97-AF65-F5344CB8AC3E}">
        <p14:creationId xmlns:p14="http://schemas.microsoft.com/office/powerpoint/2010/main" val="17409482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630687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988347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545318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252015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525851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6664060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3445267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919474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271692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295735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570172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562D727-053A-43F5-88A3-E25AE132D2C4}" type="slidenum">
              <a:rPr lang="en-US" smtClean="0"/>
              <a:pPr>
                <a:defRPr/>
              </a:pPr>
              <a:t>‹#›</a:t>
            </a:fld>
            <a:endParaRPr lang="en-US" dirty="0"/>
          </a:p>
        </p:txBody>
      </p:sp>
    </p:spTree>
    <p:extLst>
      <p:ext uri="{BB962C8B-B14F-4D97-AF65-F5344CB8AC3E}">
        <p14:creationId xmlns:p14="http://schemas.microsoft.com/office/powerpoint/2010/main" val="13448613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850173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0866319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07325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240376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517754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760351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11517942"/>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235608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167172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842943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389442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779712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66337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878777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3847960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119347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46360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74573" y="609600"/>
            <a:ext cx="830671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lvl1pPr>
          </a:lstStyle>
          <a:p>
            <a:pPr fontAlgn="base">
              <a:spcAft>
                <a:spcPct val="0"/>
              </a:spcAft>
              <a:defRPr/>
            </a:pPr>
            <a:endParaRPr lang="en-US" dirty="0">
              <a:solidFill>
                <a:srgbClr val="000000"/>
              </a:solidFill>
              <a:latin typeface="Garamond" pitchFamily="18" charset="0"/>
              <a:cs typeface="Arial" charset="0"/>
            </a:endParaRPr>
          </a:p>
        </p:txBody>
      </p:sp>
      <p:sp>
        <p:nvSpPr>
          <p:cNvPr id="1030" name="Rectangle 6"/>
          <p:cNvSpPr>
            <a:spLocks noGrp="1" noChangeArrowheads="1"/>
          </p:cNvSpPr>
          <p:nvPr>
            <p:ph type="sldNum" sz="quarter" idx="4"/>
          </p:nvPr>
        </p:nvSpPr>
        <p:spPr bwMode="auto">
          <a:xfrm>
            <a:off x="609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FFFF00"/>
                </a:solidFill>
              </a:defRPr>
            </a:lvl1pPr>
          </a:lstStyle>
          <a:p>
            <a:pPr fontAlgn="base">
              <a:spcAft>
                <a:spcPct val="0"/>
              </a:spcAft>
              <a:defRPr/>
            </a:pPr>
            <a:endParaRPr lang="en-US" dirty="0">
              <a:latin typeface="Garamond" pitchFamily="18" charset="0"/>
              <a:cs typeface="Arial" charset="0"/>
            </a:endParaRPr>
          </a:p>
        </p:txBody>
      </p:sp>
      <p:sp>
        <p:nvSpPr>
          <p:cNvPr id="3" name="TextBox 2"/>
          <p:cNvSpPr txBox="1"/>
          <p:nvPr/>
        </p:nvSpPr>
        <p:spPr>
          <a:xfrm>
            <a:off x="0" y="0"/>
            <a:ext cx="9144000" cy="307777"/>
          </a:xfrm>
          <a:prstGeom prst="rect">
            <a:avLst/>
          </a:prstGeom>
          <a:solidFill>
            <a:schemeClr val="tx1"/>
          </a:solidFill>
        </p:spPr>
        <p:txBody>
          <a:bodyPr wrap="square" rtlCol="0">
            <a:spAutoFit/>
          </a:bodyPr>
          <a:lstStyle/>
          <a:p>
            <a:pPr algn="ctr" fontAlgn="base">
              <a:spcBef>
                <a:spcPct val="0"/>
              </a:spcBef>
              <a:spcAft>
                <a:spcPct val="0"/>
              </a:spcAft>
            </a:pPr>
            <a:r>
              <a:rPr lang="en-US" sz="1400" dirty="0">
                <a:solidFill>
                  <a:srgbClr val="FFFFFF"/>
                </a:solidFill>
                <a:latin typeface="Tahoma" pitchFamily="34" charset="0"/>
                <a:cs typeface="Tahoma" pitchFamily="34" charset="0"/>
              </a:rPr>
              <a:t>CENTRAL  FLORIDA  COORDINATION  AREA</a:t>
            </a:r>
          </a:p>
        </p:txBody>
      </p:sp>
      <p:sp>
        <p:nvSpPr>
          <p:cNvPr id="7" name="TextBox 6"/>
          <p:cNvSpPr txBox="1"/>
          <p:nvPr/>
        </p:nvSpPr>
        <p:spPr>
          <a:xfrm>
            <a:off x="0" y="0"/>
            <a:ext cx="9144000" cy="338554"/>
          </a:xfrm>
          <a:prstGeom prst="rect">
            <a:avLst/>
          </a:prstGeom>
          <a:solidFill>
            <a:schemeClr val="tx1"/>
          </a:solidFill>
        </p:spPr>
        <p:txBody>
          <a:bodyPr wrap="square" rtlCol="0">
            <a:spAutoFit/>
          </a:bodyPr>
          <a:lstStyle/>
          <a:p>
            <a:pPr algn="ctr" fontAlgn="base">
              <a:spcBef>
                <a:spcPct val="0"/>
              </a:spcBef>
              <a:spcAft>
                <a:spcPct val="0"/>
              </a:spcAft>
            </a:pPr>
            <a:r>
              <a:rPr lang="en-US" sz="1600" b="1" dirty="0">
                <a:solidFill>
                  <a:srgbClr val="FFFFFF"/>
                </a:solidFill>
                <a:latin typeface="Verdana" pitchFamily="34" charset="0"/>
                <a:cs typeface="Vrinda" pitchFamily="2" charset="0"/>
              </a:rPr>
              <a:t>Central Florida Water Initiative</a:t>
            </a:r>
          </a:p>
        </p:txBody>
      </p:sp>
    </p:spTree>
    <p:extLst>
      <p:ext uri="{BB962C8B-B14F-4D97-AF65-F5344CB8AC3E}">
        <p14:creationId xmlns:p14="http://schemas.microsoft.com/office/powerpoint/2010/main" val="1491324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Verdana"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SzPct val="80000"/>
        <a:buFont typeface="Wingdings" pitchFamily="2" charset="2"/>
        <a:buChar char="n"/>
        <a:defRPr sz="3200">
          <a:solidFill>
            <a:schemeClr val="tx1"/>
          </a:solidFill>
          <a:latin typeface="Verdana"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Verdana" pitchFamily="34" charset="0"/>
          <a:cs typeface="Arial" pitchFamily="34" charset="0"/>
        </a:defRPr>
      </a:lvl2pPr>
      <a:lvl3pPr marL="1143000" indent="-228600" algn="l" rtl="0" eaLnBrk="1" fontAlgn="base" hangingPunct="1">
        <a:spcBef>
          <a:spcPct val="20000"/>
        </a:spcBef>
        <a:spcAft>
          <a:spcPct val="0"/>
        </a:spcAft>
        <a:buSzPct val="120000"/>
        <a:buChar char="•"/>
        <a:defRPr sz="2400">
          <a:solidFill>
            <a:schemeClr val="tx1"/>
          </a:solidFill>
          <a:latin typeface="Verdana"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74573" y="609600"/>
            <a:ext cx="830671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lvl1pPr>
          </a:lstStyle>
          <a:p>
            <a:pPr fontAlgn="base">
              <a:spcAft>
                <a:spcPct val="0"/>
              </a:spcAft>
              <a:defRPr/>
            </a:pPr>
            <a:endParaRPr lang="en-US" dirty="0">
              <a:solidFill>
                <a:srgbClr val="000000"/>
              </a:solidFill>
              <a:latin typeface="Garamond" pitchFamily="18" charset="0"/>
              <a:cs typeface="Arial" charset="0"/>
            </a:endParaRPr>
          </a:p>
        </p:txBody>
      </p:sp>
      <p:sp>
        <p:nvSpPr>
          <p:cNvPr id="1030" name="Rectangle 6"/>
          <p:cNvSpPr>
            <a:spLocks noGrp="1" noChangeArrowheads="1"/>
          </p:cNvSpPr>
          <p:nvPr>
            <p:ph type="sldNum" sz="quarter" idx="4"/>
          </p:nvPr>
        </p:nvSpPr>
        <p:spPr bwMode="auto">
          <a:xfrm>
            <a:off x="609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FFFF00"/>
                </a:solidFill>
              </a:defRPr>
            </a:lvl1pPr>
          </a:lstStyle>
          <a:p>
            <a:pPr fontAlgn="base">
              <a:spcAft>
                <a:spcPct val="0"/>
              </a:spcAft>
              <a:defRPr/>
            </a:pPr>
            <a:endParaRPr lang="en-US" dirty="0">
              <a:latin typeface="Garamond" pitchFamily="18" charset="0"/>
              <a:cs typeface="Arial" charset="0"/>
            </a:endParaRPr>
          </a:p>
        </p:txBody>
      </p:sp>
      <p:sp>
        <p:nvSpPr>
          <p:cNvPr id="3" name="TextBox 2"/>
          <p:cNvSpPr txBox="1"/>
          <p:nvPr/>
        </p:nvSpPr>
        <p:spPr>
          <a:xfrm>
            <a:off x="0" y="0"/>
            <a:ext cx="9144000" cy="307777"/>
          </a:xfrm>
          <a:prstGeom prst="rect">
            <a:avLst/>
          </a:prstGeom>
          <a:solidFill>
            <a:schemeClr val="tx1"/>
          </a:solidFill>
        </p:spPr>
        <p:txBody>
          <a:bodyPr wrap="square" rtlCol="0">
            <a:spAutoFit/>
          </a:bodyPr>
          <a:lstStyle/>
          <a:p>
            <a:pPr algn="ctr" fontAlgn="base">
              <a:spcBef>
                <a:spcPct val="0"/>
              </a:spcBef>
              <a:spcAft>
                <a:spcPct val="0"/>
              </a:spcAft>
            </a:pPr>
            <a:r>
              <a:rPr lang="en-US" sz="1400" dirty="0" smtClean="0">
                <a:solidFill>
                  <a:srgbClr val="FFFFFF"/>
                </a:solidFill>
                <a:latin typeface="Tahoma" pitchFamily="34" charset="0"/>
                <a:cs typeface="Tahoma" pitchFamily="34" charset="0"/>
              </a:rPr>
              <a:t>CENTRAL  FLORIDA  COORDINATION  AREA</a:t>
            </a:r>
            <a:endParaRPr lang="en-US" sz="1400" dirty="0">
              <a:solidFill>
                <a:srgbClr val="FFFFFF"/>
              </a:solidFill>
              <a:latin typeface="Tahoma" pitchFamily="34" charset="0"/>
              <a:cs typeface="Tahoma" pitchFamily="34" charset="0"/>
            </a:endParaRPr>
          </a:p>
        </p:txBody>
      </p:sp>
      <p:sp>
        <p:nvSpPr>
          <p:cNvPr id="7" name="TextBox 6"/>
          <p:cNvSpPr txBox="1"/>
          <p:nvPr/>
        </p:nvSpPr>
        <p:spPr>
          <a:xfrm>
            <a:off x="0" y="0"/>
            <a:ext cx="9144000" cy="338554"/>
          </a:xfrm>
          <a:prstGeom prst="rect">
            <a:avLst/>
          </a:prstGeom>
          <a:solidFill>
            <a:schemeClr val="tx1"/>
          </a:solidFill>
        </p:spPr>
        <p:txBody>
          <a:bodyPr wrap="square" rtlCol="0">
            <a:spAutoFit/>
          </a:bodyPr>
          <a:lstStyle/>
          <a:p>
            <a:pPr algn="ctr" fontAlgn="base">
              <a:spcBef>
                <a:spcPct val="0"/>
              </a:spcBef>
              <a:spcAft>
                <a:spcPct val="0"/>
              </a:spcAft>
            </a:pPr>
            <a:r>
              <a:rPr lang="en-US" sz="1600" b="1" dirty="0" smtClean="0">
                <a:solidFill>
                  <a:srgbClr val="FFFFFF"/>
                </a:solidFill>
                <a:latin typeface="Verdana" pitchFamily="34" charset="0"/>
                <a:cs typeface="Vrinda" pitchFamily="2" charset="0"/>
              </a:rPr>
              <a:t>Central Florida Water Initiative</a:t>
            </a:r>
            <a:endParaRPr lang="en-US" sz="1600" b="1" dirty="0">
              <a:solidFill>
                <a:srgbClr val="FFFFFF"/>
              </a:solidFill>
              <a:latin typeface="Verdana" pitchFamily="34" charset="0"/>
              <a:cs typeface="Vrinda" pitchFamily="2" charset="0"/>
            </a:endParaRPr>
          </a:p>
        </p:txBody>
      </p:sp>
    </p:spTree>
    <p:extLst>
      <p:ext uri="{BB962C8B-B14F-4D97-AF65-F5344CB8AC3E}">
        <p14:creationId xmlns:p14="http://schemas.microsoft.com/office/powerpoint/2010/main" val="429313489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Verdana"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SzPct val="80000"/>
        <a:buFont typeface="Wingdings" pitchFamily="2" charset="2"/>
        <a:buChar char="n"/>
        <a:defRPr sz="3200">
          <a:solidFill>
            <a:schemeClr val="tx1"/>
          </a:solidFill>
          <a:latin typeface="Verdana"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Verdana" pitchFamily="34" charset="0"/>
          <a:cs typeface="Arial" pitchFamily="34" charset="0"/>
        </a:defRPr>
      </a:lvl2pPr>
      <a:lvl3pPr marL="1143000" indent="-228600" algn="l" rtl="0" eaLnBrk="1" fontAlgn="base" hangingPunct="1">
        <a:spcBef>
          <a:spcPct val="20000"/>
        </a:spcBef>
        <a:spcAft>
          <a:spcPct val="0"/>
        </a:spcAft>
        <a:buSzPct val="120000"/>
        <a:buChar char="•"/>
        <a:defRPr sz="2400">
          <a:solidFill>
            <a:schemeClr val="tx1"/>
          </a:solidFill>
          <a:latin typeface="Verdana"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74573" y="609600"/>
            <a:ext cx="830671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lvl1pPr>
          </a:lstStyle>
          <a:p>
            <a:pPr fontAlgn="base">
              <a:spcAft>
                <a:spcPct val="0"/>
              </a:spcAft>
              <a:defRPr/>
            </a:pPr>
            <a:endParaRPr lang="en-US" dirty="0">
              <a:solidFill>
                <a:srgbClr val="000000"/>
              </a:solidFill>
              <a:latin typeface="Garamond" pitchFamily="18" charset="0"/>
              <a:cs typeface="Arial" charset="0"/>
            </a:endParaRPr>
          </a:p>
        </p:txBody>
      </p:sp>
      <p:sp>
        <p:nvSpPr>
          <p:cNvPr id="1030" name="Rectangle 6"/>
          <p:cNvSpPr>
            <a:spLocks noGrp="1" noChangeArrowheads="1"/>
          </p:cNvSpPr>
          <p:nvPr>
            <p:ph type="sldNum" sz="quarter" idx="4"/>
          </p:nvPr>
        </p:nvSpPr>
        <p:spPr bwMode="auto">
          <a:xfrm>
            <a:off x="609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FFFF00"/>
                </a:solidFill>
              </a:defRPr>
            </a:lvl1pPr>
          </a:lstStyle>
          <a:p>
            <a:pPr fontAlgn="base">
              <a:spcAft>
                <a:spcPct val="0"/>
              </a:spcAft>
              <a:defRPr/>
            </a:pPr>
            <a:endParaRPr lang="en-US" dirty="0">
              <a:latin typeface="Garamond" pitchFamily="18" charset="0"/>
              <a:cs typeface="Arial" charset="0"/>
            </a:endParaRPr>
          </a:p>
        </p:txBody>
      </p:sp>
      <p:sp>
        <p:nvSpPr>
          <p:cNvPr id="3" name="TextBox 2"/>
          <p:cNvSpPr txBox="1"/>
          <p:nvPr/>
        </p:nvSpPr>
        <p:spPr>
          <a:xfrm>
            <a:off x="0" y="0"/>
            <a:ext cx="9144000" cy="307777"/>
          </a:xfrm>
          <a:prstGeom prst="rect">
            <a:avLst/>
          </a:prstGeom>
          <a:solidFill>
            <a:schemeClr val="tx1"/>
          </a:solidFill>
        </p:spPr>
        <p:txBody>
          <a:bodyPr wrap="square" rtlCol="0">
            <a:spAutoFit/>
          </a:bodyPr>
          <a:lstStyle/>
          <a:p>
            <a:pPr algn="ctr" fontAlgn="base">
              <a:spcBef>
                <a:spcPct val="0"/>
              </a:spcBef>
              <a:spcAft>
                <a:spcPct val="0"/>
              </a:spcAft>
            </a:pPr>
            <a:r>
              <a:rPr lang="en-US" sz="1400" dirty="0" smtClean="0">
                <a:solidFill>
                  <a:srgbClr val="FFFFFF"/>
                </a:solidFill>
                <a:latin typeface="Tahoma" pitchFamily="34" charset="0"/>
                <a:cs typeface="Tahoma" pitchFamily="34" charset="0"/>
              </a:rPr>
              <a:t>CENTRAL  FLORIDA  COORDINATION  AREA</a:t>
            </a:r>
            <a:endParaRPr lang="en-US" sz="1400" dirty="0">
              <a:solidFill>
                <a:srgbClr val="FFFFFF"/>
              </a:solidFill>
              <a:latin typeface="Tahoma" pitchFamily="34" charset="0"/>
              <a:cs typeface="Tahoma" pitchFamily="34" charset="0"/>
            </a:endParaRPr>
          </a:p>
        </p:txBody>
      </p:sp>
      <p:sp>
        <p:nvSpPr>
          <p:cNvPr id="7" name="TextBox 6"/>
          <p:cNvSpPr txBox="1"/>
          <p:nvPr/>
        </p:nvSpPr>
        <p:spPr>
          <a:xfrm>
            <a:off x="0" y="0"/>
            <a:ext cx="9144000" cy="338554"/>
          </a:xfrm>
          <a:prstGeom prst="rect">
            <a:avLst/>
          </a:prstGeom>
          <a:solidFill>
            <a:schemeClr val="tx1"/>
          </a:solidFill>
        </p:spPr>
        <p:txBody>
          <a:bodyPr wrap="square" rtlCol="0">
            <a:spAutoFit/>
          </a:bodyPr>
          <a:lstStyle/>
          <a:p>
            <a:pPr algn="ctr" fontAlgn="base">
              <a:spcBef>
                <a:spcPct val="0"/>
              </a:spcBef>
              <a:spcAft>
                <a:spcPct val="0"/>
              </a:spcAft>
            </a:pPr>
            <a:r>
              <a:rPr lang="en-US" sz="1600" b="1" dirty="0" smtClean="0">
                <a:solidFill>
                  <a:srgbClr val="FFFFFF"/>
                </a:solidFill>
                <a:latin typeface="Verdana" pitchFamily="34" charset="0"/>
                <a:cs typeface="Vrinda" pitchFamily="2" charset="0"/>
              </a:rPr>
              <a:t>Central Florida Water Initiative</a:t>
            </a:r>
            <a:endParaRPr lang="en-US" sz="1600" b="1" dirty="0">
              <a:solidFill>
                <a:srgbClr val="FFFFFF"/>
              </a:solidFill>
              <a:latin typeface="Verdana" pitchFamily="34" charset="0"/>
              <a:cs typeface="Vrinda" pitchFamily="2" charset="0"/>
            </a:endParaRPr>
          </a:p>
        </p:txBody>
      </p:sp>
    </p:spTree>
    <p:extLst>
      <p:ext uri="{BB962C8B-B14F-4D97-AF65-F5344CB8AC3E}">
        <p14:creationId xmlns:p14="http://schemas.microsoft.com/office/powerpoint/2010/main" val="15758376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Verdana"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SzPct val="80000"/>
        <a:buFont typeface="Wingdings" pitchFamily="2" charset="2"/>
        <a:buChar char="n"/>
        <a:defRPr sz="3200">
          <a:solidFill>
            <a:schemeClr val="tx1"/>
          </a:solidFill>
          <a:latin typeface="Verdana"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Verdana" pitchFamily="34" charset="0"/>
          <a:cs typeface="Arial" pitchFamily="34" charset="0"/>
        </a:defRPr>
      </a:lvl2pPr>
      <a:lvl3pPr marL="1143000" indent="-228600" algn="l" rtl="0" eaLnBrk="1" fontAlgn="base" hangingPunct="1">
        <a:spcBef>
          <a:spcPct val="20000"/>
        </a:spcBef>
        <a:spcAft>
          <a:spcPct val="0"/>
        </a:spcAft>
        <a:buSzPct val="120000"/>
        <a:buChar char="•"/>
        <a:defRPr sz="2400">
          <a:solidFill>
            <a:schemeClr val="tx1"/>
          </a:solidFill>
          <a:latin typeface="Verdana"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01" y="705769"/>
            <a:ext cx="7772400" cy="1828802"/>
          </a:xfrm>
        </p:spPr>
        <p:txBody>
          <a:bodyPr/>
          <a:lstStyle/>
          <a:p>
            <a:r>
              <a:rPr lang="en-US" sz="3600" dirty="0" smtClean="0">
                <a:latin typeface="Georgia" panose="02040502050405020303" pitchFamily="18" charset="0"/>
              </a:rPr>
              <a:t>Central Florida Water Initiative</a:t>
            </a:r>
            <a:br>
              <a:rPr lang="en-US" sz="3600" dirty="0" smtClean="0">
                <a:latin typeface="Georgia" panose="02040502050405020303" pitchFamily="18" charset="0"/>
              </a:rPr>
            </a:br>
            <a:r>
              <a:rPr lang="en-US" sz="2800" dirty="0" smtClean="0">
                <a:latin typeface="Georgia" panose="02040502050405020303" pitchFamily="18" charset="0"/>
              </a:rPr>
              <a:t>Water For Tomorrow</a:t>
            </a:r>
            <a:endParaRPr lang="en-US" sz="2800" dirty="0">
              <a:latin typeface="Georgia" panose="02040502050405020303" pitchFamily="18" charset="0"/>
            </a:endParaRPr>
          </a:p>
        </p:txBody>
      </p:sp>
      <p:pic>
        <p:nvPicPr>
          <p:cNvPr id="10" name="Picture 3" descr="Streams.png"/>
          <p:cNvPicPr>
            <a:picLocks noChangeAspect="1" noChangeArrowheads="1"/>
          </p:cNvPicPr>
          <p:nvPr/>
        </p:nvPicPr>
        <p:blipFill>
          <a:blip r:embed="rId3" cstate="print"/>
          <a:srcRect/>
          <a:stretch>
            <a:fillRect/>
          </a:stretch>
        </p:blipFill>
        <p:spPr bwMode="auto">
          <a:xfrm>
            <a:off x="5098414" y="2209434"/>
            <a:ext cx="3679825" cy="3582987"/>
          </a:xfrm>
          <a:prstGeom prst="rect">
            <a:avLst/>
          </a:prstGeom>
          <a:noFill/>
          <a:ln w="9525">
            <a:noFill/>
            <a:miter lim="800000"/>
            <a:headEnd/>
            <a:tailEnd/>
          </a:ln>
        </p:spPr>
      </p:pic>
    </p:spTree>
    <p:extLst>
      <p:ext uri="{BB962C8B-B14F-4D97-AF65-F5344CB8AC3E}">
        <p14:creationId xmlns:p14="http://schemas.microsoft.com/office/powerpoint/2010/main" val="23066750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3114" y="570451"/>
            <a:ext cx="7752290" cy="1384183"/>
          </a:xfrm>
        </p:spPr>
        <p:txBody>
          <a:bodyPr/>
          <a:lstStyle/>
          <a:p>
            <a:r>
              <a:rPr lang="en-US" dirty="0" smtClean="0">
                <a:cs typeface="Arial" charset="0"/>
              </a:rPr>
              <a:t>		Guidance Document</a:t>
            </a:r>
            <a:br>
              <a:rPr lang="en-US" dirty="0" smtClean="0">
                <a:cs typeface="Arial" charset="0"/>
              </a:rPr>
            </a:br>
            <a:r>
              <a:rPr lang="en-US" dirty="0" smtClean="0">
                <a:cs typeface="Arial" charset="0"/>
              </a:rPr>
              <a:t>		Principles</a:t>
            </a:r>
            <a:endParaRPr lang="en-US" sz="3600" b="0" dirty="0" smtClean="0">
              <a:cs typeface="Arial" charset="0"/>
            </a:endParaRPr>
          </a:p>
        </p:txBody>
      </p:sp>
      <p:sp>
        <p:nvSpPr>
          <p:cNvPr id="31746" name="Content Placeholder 2"/>
          <p:cNvSpPr>
            <a:spLocks noGrp="1"/>
          </p:cNvSpPr>
          <p:nvPr>
            <p:ph idx="1"/>
          </p:nvPr>
        </p:nvSpPr>
        <p:spPr>
          <a:xfrm>
            <a:off x="182880" y="2140451"/>
            <a:ext cx="5470063" cy="3784600"/>
          </a:xfrm>
        </p:spPr>
        <p:txBody>
          <a:bodyPr/>
          <a:lstStyle/>
          <a:p>
            <a:pPr marL="627063" lvl="1" indent="-392113">
              <a:spcAft>
                <a:spcPts val="1200"/>
              </a:spcAft>
              <a:buFont typeface="Times" pitchFamily="18" charset="0"/>
              <a:buAutoNum type="arabicPeriod"/>
            </a:pPr>
            <a:r>
              <a:rPr lang="en-US" dirty="0" smtClean="0">
                <a:cs typeface="Arial" charset="0"/>
              </a:rPr>
              <a:t>Identify sustainable quantities of groundwater sources</a:t>
            </a:r>
          </a:p>
          <a:p>
            <a:pPr marL="627063" lvl="1" indent="-392113">
              <a:spcAft>
                <a:spcPts val="1200"/>
              </a:spcAft>
              <a:buFont typeface="Times" pitchFamily="18" charset="0"/>
              <a:buAutoNum type="arabicPeriod"/>
            </a:pPr>
            <a:r>
              <a:rPr lang="en-US" dirty="0" smtClean="0">
                <a:cs typeface="Arial" charset="0"/>
              </a:rPr>
              <a:t>Develop strategies to meet water demands</a:t>
            </a:r>
          </a:p>
          <a:p>
            <a:pPr marL="627063" lvl="1" indent="-392113">
              <a:spcAft>
                <a:spcPts val="1200"/>
              </a:spcAft>
              <a:buFont typeface="Times" pitchFamily="18" charset="0"/>
              <a:buAutoNum type="arabicPeriod"/>
            </a:pPr>
            <a:r>
              <a:rPr lang="en-US" dirty="0" smtClean="0">
                <a:cs typeface="Arial" charset="0"/>
              </a:rPr>
              <a:t>Establish consistent rules</a:t>
            </a:r>
          </a:p>
        </p:txBody>
      </p:sp>
      <p:pic>
        <p:nvPicPr>
          <p:cNvPr id="5" name="Picture 1"/>
          <p:cNvPicPr>
            <a:picLocks noChangeAspect="1" noChangeArrowheads="1"/>
          </p:cNvPicPr>
          <p:nvPr/>
        </p:nvPicPr>
        <p:blipFill>
          <a:blip r:embed="rId3" cstate="print"/>
          <a:srcRect/>
          <a:stretch>
            <a:fillRect/>
          </a:stretch>
        </p:blipFill>
        <p:spPr bwMode="auto">
          <a:xfrm>
            <a:off x="5870448" y="1828799"/>
            <a:ext cx="2999232" cy="3749041"/>
          </a:xfrm>
          <a:prstGeom prst="rect">
            <a:avLst/>
          </a:prstGeom>
          <a:noFill/>
          <a:ln w="9525">
            <a:solidFill>
              <a:schemeClr val="tx1"/>
            </a:solidFill>
            <a:miter lim="800000"/>
            <a:headEnd/>
            <a:tailEnd/>
          </a:ln>
          <a:effectLst>
            <a:innerShdw blurRad="63500" dist="127000" dir="2700000">
              <a:prstClr val="black">
                <a:alpha val="50000"/>
              </a:prstClr>
            </a:innerShdw>
          </a:effectLst>
        </p:spPr>
      </p:pic>
    </p:spTree>
    <p:extLst>
      <p:ext uri="{BB962C8B-B14F-4D97-AF65-F5344CB8AC3E}">
        <p14:creationId xmlns:p14="http://schemas.microsoft.com/office/powerpoint/2010/main" val="31210217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365760"/>
            <a:ext cx="9144000" cy="1143000"/>
          </a:xfrm>
        </p:spPr>
        <p:txBody>
          <a:bodyPr/>
          <a:lstStyle/>
          <a:p>
            <a:r>
              <a:rPr lang="en-US" sz="3800" dirty="0" smtClean="0">
                <a:cs typeface="Arial" charset="0"/>
              </a:rPr>
              <a:t>One RWSP for the CFWI Region</a:t>
            </a:r>
          </a:p>
        </p:txBody>
      </p:sp>
      <p:sp>
        <p:nvSpPr>
          <p:cNvPr id="28674" name="Content Placeholder 2"/>
          <p:cNvSpPr>
            <a:spLocks noGrp="1"/>
          </p:cNvSpPr>
          <p:nvPr>
            <p:ph idx="1"/>
          </p:nvPr>
        </p:nvSpPr>
        <p:spPr>
          <a:xfrm>
            <a:off x="373381" y="1444186"/>
            <a:ext cx="5387339" cy="4892040"/>
          </a:xfrm>
        </p:spPr>
        <p:txBody>
          <a:bodyPr>
            <a:normAutofit lnSpcReduction="10000"/>
          </a:bodyPr>
          <a:lstStyle/>
          <a:p>
            <a:pPr>
              <a:lnSpc>
                <a:spcPct val="120000"/>
              </a:lnSpc>
              <a:spcBef>
                <a:spcPts val="600"/>
              </a:spcBef>
              <a:spcAft>
                <a:spcPts val="0"/>
              </a:spcAft>
            </a:pPr>
            <a:r>
              <a:rPr lang="en-US" sz="2800" dirty="0" smtClean="0">
                <a:latin typeface="Calibri" panose="020F0502020204030204" pitchFamily="34" charset="0"/>
                <a:ea typeface="Verdana" pitchFamily="34" charset="0"/>
                <a:cs typeface="Verdana" pitchFamily="34" charset="0"/>
              </a:rPr>
              <a:t>Collaborative effort </a:t>
            </a:r>
          </a:p>
          <a:p>
            <a:pPr>
              <a:lnSpc>
                <a:spcPct val="120000"/>
              </a:lnSpc>
              <a:spcBef>
                <a:spcPts val="600"/>
              </a:spcBef>
              <a:spcAft>
                <a:spcPts val="0"/>
              </a:spcAft>
            </a:pPr>
            <a:r>
              <a:rPr lang="en-US" sz="2800" dirty="0" smtClean="0">
                <a:latin typeface="Calibri" panose="020F0502020204030204" pitchFamily="34" charset="0"/>
                <a:ea typeface="Verdana" pitchFamily="34" charset="0"/>
                <a:cs typeface="Verdana" pitchFamily="34" charset="0"/>
              </a:rPr>
              <a:t>Scientific foundation</a:t>
            </a:r>
          </a:p>
          <a:p>
            <a:pPr>
              <a:lnSpc>
                <a:spcPct val="120000"/>
              </a:lnSpc>
              <a:spcBef>
                <a:spcPts val="600"/>
              </a:spcBef>
              <a:spcAft>
                <a:spcPts val="0"/>
              </a:spcAft>
            </a:pPr>
            <a:r>
              <a:rPr lang="en-US" sz="2800" dirty="0" smtClean="0">
                <a:latin typeface="Calibri" panose="020F0502020204030204" pitchFamily="34" charset="0"/>
                <a:ea typeface="Verdana" pitchFamily="34" charset="0"/>
                <a:cs typeface="Verdana" pitchFamily="34" charset="0"/>
              </a:rPr>
              <a:t>Stakeholder driven</a:t>
            </a:r>
          </a:p>
          <a:p>
            <a:pPr>
              <a:lnSpc>
                <a:spcPct val="90000"/>
              </a:lnSpc>
              <a:spcAft>
                <a:spcPts val="600"/>
              </a:spcAft>
              <a:buSzPct val="81000"/>
            </a:pPr>
            <a:r>
              <a:rPr lang="en-US" sz="2800" dirty="0">
                <a:latin typeface="Calibri" panose="020F0502020204030204" pitchFamily="34" charset="0"/>
                <a:ea typeface="Verdana" pitchFamily="34" charset="0"/>
                <a:cs typeface="Verdana" pitchFamily="34" charset="0"/>
              </a:rPr>
              <a:t>Demands from all </a:t>
            </a:r>
            <a:r>
              <a:rPr lang="en-US" sz="2800" dirty="0" smtClean="0">
                <a:latin typeface="Calibri" panose="020F0502020204030204" pitchFamily="34" charset="0"/>
                <a:ea typeface="Verdana" pitchFamily="34" charset="0"/>
                <a:cs typeface="Verdana" pitchFamily="34" charset="0"/>
              </a:rPr>
              <a:t>categories</a:t>
            </a:r>
          </a:p>
          <a:p>
            <a:pPr>
              <a:lnSpc>
                <a:spcPct val="90000"/>
              </a:lnSpc>
              <a:spcAft>
                <a:spcPts val="600"/>
              </a:spcAft>
              <a:buSzPct val="81000"/>
            </a:pPr>
            <a:r>
              <a:rPr lang="en-US" sz="2800" dirty="0" smtClean="0">
                <a:latin typeface="Calibri" panose="020F0502020204030204" pitchFamily="34" charset="0"/>
                <a:ea typeface="Verdana" pitchFamily="34" charset="0"/>
                <a:cs typeface="Verdana" pitchFamily="34" charset="0"/>
              </a:rPr>
              <a:t>Potential sources and projects</a:t>
            </a:r>
            <a:endParaRPr lang="en-US" sz="2800" dirty="0">
              <a:latin typeface="Calibri" panose="020F0502020204030204" pitchFamily="34" charset="0"/>
              <a:ea typeface="Verdana" pitchFamily="34" charset="0"/>
              <a:cs typeface="Verdana" pitchFamily="34" charset="0"/>
            </a:endParaRPr>
          </a:p>
          <a:p>
            <a:pPr>
              <a:lnSpc>
                <a:spcPct val="90000"/>
              </a:lnSpc>
              <a:spcAft>
                <a:spcPts val="600"/>
              </a:spcAft>
              <a:buSzPct val="81000"/>
            </a:pPr>
            <a:r>
              <a:rPr lang="en-US" sz="2800" dirty="0" smtClean="0">
                <a:latin typeface="Calibri" panose="020F0502020204030204" pitchFamily="34" charset="0"/>
                <a:ea typeface="Verdana" pitchFamily="34" charset="0"/>
                <a:cs typeface="Verdana" pitchFamily="34" charset="0"/>
              </a:rPr>
              <a:t>Water resource evaluation</a:t>
            </a:r>
            <a:endParaRPr lang="en-US" sz="2800" dirty="0">
              <a:latin typeface="Calibri" panose="020F0502020204030204" pitchFamily="34" charset="0"/>
              <a:ea typeface="Verdana" pitchFamily="34" charset="0"/>
              <a:cs typeface="Verdana" pitchFamily="34" charset="0"/>
            </a:endParaRPr>
          </a:p>
          <a:p>
            <a:pPr>
              <a:lnSpc>
                <a:spcPct val="90000"/>
              </a:lnSpc>
              <a:spcAft>
                <a:spcPts val="600"/>
              </a:spcAft>
              <a:buSzPct val="81000"/>
            </a:pPr>
            <a:r>
              <a:rPr lang="en-US" sz="2800" dirty="0">
                <a:latin typeface="Calibri" panose="020F0502020204030204" pitchFamily="34" charset="0"/>
                <a:ea typeface="Verdana" pitchFamily="34" charset="0"/>
                <a:cs typeface="Verdana" pitchFamily="34" charset="0"/>
              </a:rPr>
              <a:t>Funding mechanisms</a:t>
            </a:r>
          </a:p>
          <a:p>
            <a:pPr marL="342900" lvl="1" indent="-342900">
              <a:lnSpc>
                <a:spcPct val="90000"/>
              </a:lnSpc>
              <a:spcAft>
                <a:spcPts val="600"/>
              </a:spcAft>
              <a:buSzPct val="81000"/>
              <a:buFont typeface="Wingdings" pitchFamily="2" charset="2"/>
              <a:buChar char="n"/>
            </a:pPr>
            <a:r>
              <a:rPr lang="en-US" dirty="0">
                <a:latin typeface="Calibri" panose="020F0502020204030204" pitchFamily="34" charset="0"/>
                <a:ea typeface="Verdana" pitchFamily="34" charset="0"/>
                <a:cs typeface="Verdana" pitchFamily="34" charset="0"/>
              </a:rPr>
              <a:t>Update every 5 </a:t>
            </a:r>
            <a:r>
              <a:rPr lang="en-US" dirty="0" smtClean="0">
                <a:latin typeface="Calibri" panose="020F0502020204030204" pitchFamily="34" charset="0"/>
                <a:ea typeface="Verdana" pitchFamily="34" charset="0"/>
                <a:cs typeface="Verdana" pitchFamily="34" charset="0"/>
              </a:rPr>
              <a:t>years</a:t>
            </a:r>
          </a:p>
          <a:p>
            <a:pPr marL="742950" lvl="2" indent="-342900">
              <a:lnSpc>
                <a:spcPct val="90000"/>
              </a:lnSpc>
              <a:spcAft>
                <a:spcPts val="600"/>
              </a:spcAft>
              <a:buSzPct val="81000"/>
              <a:buFont typeface="Wingdings" pitchFamily="2" charset="2"/>
              <a:buChar char="n"/>
            </a:pPr>
            <a:r>
              <a:rPr lang="en-US" dirty="0" smtClean="0">
                <a:latin typeface="Calibri" panose="020F0502020204030204" pitchFamily="34" charset="0"/>
                <a:ea typeface="Verdana" pitchFamily="34" charset="0"/>
                <a:cs typeface="Verdana" pitchFamily="34" charset="0"/>
              </a:rPr>
              <a:t>20-year </a:t>
            </a:r>
            <a:r>
              <a:rPr lang="en-US" dirty="0">
                <a:latin typeface="Calibri" panose="020F0502020204030204" pitchFamily="34" charset="0"/>
                <a:ea typeface="Verdana" pitchFamily="34" charset="0"/>
                <a:cs typeface="Verdana" pitchFamily="34" charset="0"/>
              </a:rPr>
              <a:t>planning </a:t>
            </a:r>
            <a:r>
              <a:rPr lang="en-US" dirty="0" smtClean="0">
                <a:latin typeface="Calibri" panose="020F0502020204030204" pitchFamily="34" charset="0"/>
                <a:ea typeface="Verdana" pitchFamily="34" charset="0"/>
                <a:cs typeface="Verdana" pitchFamily="34" charset="0"/>
              </a:rPr>
              <a:t>horizon</a:t>
            </a:r>
            <a:endParaRPr lang="en-US" dirty="0">
              <a:latin typeface="Calibri" panose="020F0502020204030204" pitchFamily="34" charset="0"/>
              <a:ea typeface="Verdana" pitchFamily="34" charset="0"/>
              <a:cs typeface="Verdana"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57" t="14535" r="24904" b="3252"/>
          <a:stretch/>
        </p:blipFill>
        <p:spPr bwMode="auto">
          <a:xfrm>
            <a:off x="5686343" y="1645920"/>
            <a:ext cx="3229057" cy="422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8542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3114" y="570451"/>
            <a:ext cx="7752290" cy="1384183"/>
          </a:xfrm>
        </p:spPr>
        <p:txBody>
          <a:bodyPr/>
          <a:lstStyle/>
          <a:p>
            <a:pPr marL="228600">
              <a:lnSpc>
                <a:spcPct val="107000"/>
              </a:lnSpc>
              <a:spcBef>
                <a:spcPts val="0"/>
              </a:spcBef>
              <a:spcAft>
                <a:spcPts val="0"/>
              </a:spcAft>
            </a:pPr>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t>
            </a:r>
            <a:br>
              <a:rPr lang="en-US" sz="3600" dirty="0" smtClean="0">
                <a:cs typeface="Arial" charset="0"/>
              </a:rPr>
            </a:br>
            <a:r>
              <a:rPr lang="en-US" sz="3600" dirty="0" smtClean="0">
                <a:cs typeface="Arial" charset="0"/>
              </a:rPr>
              <a:t>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r>
            <a:br>
              <a:rPr lang="en-US" sz="3600" dirty="0" smtClean="0">
                <a:cs typeface="Arial" charset="0"/>
              </a:rPr>
            </a:br>
            <a:r>
              <a:rPr lang="en-US" sz="3600" dirty="0" smtClean="0">
                <a:cs typeface="Arial" charset="0"/>
              </a:rPr>
              <a:t>	Solutions Discussion</a:t>
            </a:r>
            <a:r>
              <a:rPr lang="en-US" sz="3600" i="1" dirty="0">
                <a:cs typeface="Arial" charset="0"/>
              </a:rPr>
              <a:t/>
            </a:r>
            <a:br>
              <a:rPr lang="en-US" sz="3600" i="1" dirty="0">
                <a:cs typeface="Arial" charset="0"/>
              </a:rPr>
            </a:br>
            <a:r>
              <a:rPr lang="en-US" sz="3600" i="1" dirty="0" smtClean="0">
                <a:cs typeface="Arial" charset="0"/>
              </a:rPr>
              <a:t>		</a:t>
            </a:r>
            <a:r>
              <a:rPr lang="en-US" sz="3600" i="1" dirty="0">
                <a:cs typeface="Arial" charset="0"/>
              </a:rPr>
              <a:t/>
            </a:r>
            <a:br>
              <a:rPr lang="en-US" sz="3600" i="1" dirty="0">
                <a:cs typeface="Arial" charset="0"/>
              </a:rPr>
            </a:br>
            <a:r>
              <a:rPr lang="en-US" sz="3200" dirty="0" smtClean="0">
                <a:solidFill>
                  <a:schemeClr val="tx1"/>
                </a:solidFill>
              </a:rPr>
              <a:t>Robert Beltran</a:t>
            </a:r>
            <a:br>
              <a:rPr lang="en-US" sz="3200" dirty="0" smtClean="0">
                <a:solidFill>
                  <a:schemeClr val="tx1"/>
                </a:solidFill>
              </a:rPr>
            </a:br>
            <a:r>
              <a:rPr lang="en-US" sz="2000" dirty="0" smtClean="0">
                <a:solidFill>
                  <a:schemeClr val="tx1"/>
                </a:solidFill>
              </a:rPr>
              <a:t>Executive Director, Southwest </a:t>
            </a:r>
            <a:r>
              <a:rPr lang="en-US" sz="2000" dirty="0">
                <a:solidFill>
                  <a:schemeClr val="tx1"/>
                </a:solidFill>
              </a:rPr>
              <a:t>Florida </a:t>
            </a:r>
            <a:r>
              <a:rPr lang="en-US" sz="2000" dirty="0" smtClean="0">
                <a:solidFill>
                  <a:schemeClr val="tx1"/>
                </a:solidFill>
              </a:rPr>
              <a:t>WMD</a:t>
            </a:r>
            <a:br>
              <a:rPr lang="en-US" sz="2000" dirty="0" smtClean="0">
                <a:solidFill>
                  <a:schemeClr val="tx1"/>
                </a:solidFill>
              </a:rPr>
            </a:br>
            <a:r>
              <a:rPr lang="en-US" sz="2000" dirty="0">
                <a:solidFill>
                  <a:schemeClr val="tx1"/>
                </a:solidFill>
              </a:rPr>
              <a:t/>
            </a:r>
            <a:br>
              <a:rPr lang="en-US" sz="2000" dirty="0">
                <a:solidFill>
                  <a:schemeClr val="tx1"/>
                </a:solidFill>
              </a:rPr>
            </a:br>
            <a:r>
              <a:rPr lang="en-US" sz="3200" dirty="0" smtClean="0">
                <a:solidFill>
                  <a:schemeClr val="tx1"/>
                </a:solidFill>
              </a:rPr>
              <a:t>Len </a:t>
            </a:r>
            <a:r>
              <a:rPr lang="en-US" sz="3200" dirty="0" err="1" smtClean="0">
                <a:solidFill>
                  <a:schemeClr val="tx1"/>
                </a:solidFill>
              </a:rPr>
              <a:t>Lindahl</a:t>
            </a:r>
            <a:r>
              <a:rPr lang="en-US" sz="3200" dirty="0" smtClean="0">
                <a:solidFill>
                  <a:schemeClr val="tx1"/>
                </a:solidFill>
              </a:rPr>
              <a:t>, P.E.</a:t>
            </a:r>
            <a:br>
              <a:rPr lang="en-US" sz="3200" dirty="0" smtClean="0">
                <a:solidFill>
                  <a:schemeClr val="tx1"/>
                </a:solidFill>
              </a:rPr>
            </a:br>
            <a:r>
              <a:rPr lang="en-US" sz="2000" dirty="0" smtClean="0">
                <a:solidFill>
                  <a:schemeClr val="tx1"/>
                </a:solidFill>
              </a:rPr>
              <a:t>Assistant Executive Director, </a:t>
            </a:r>
            <a:r>
              <a:rPr lang="en-US" sz="2000" dirty="0">
                <a:solidFill>
                  <a:schemeClr val="tx1"/>
                </a:solidFill>
              </a:rPr>
              <a:t>South Florida </a:t>
            </a:r>
            <a:r>
              <a:rPr lang="en-US" sz="2000" dirty="0" smtClean="0">
                <a:solidFill>
                  <a:schemeClr val="tx1"/>
                </a:solidFill>
              </a:rPr>
              <a:t>WMD</a:t>
            </a:r>
            <a:br>
              <a:rPr lang="en-US" sz="2000" dirty="0" smtClean="0">
                <a:solidFill>
                  <a:schemeClr val="tx1"/>
                </a:solidFill>
              </a:rPr>
            </a:br>
            <a:r>
              <a:rPr lang="en-US" sz="3600" dirty="0">
                <a:solidFill>
                  <a:schemeClr val="tx1"/>
                </a:solidFill>
              </a:rPr>
              <a:t/>
            </a:r>
            <a:br>
              <a:rPr lang="en-US" sz="3600" dirty="0">
                <a:solidFill>
                  <a:schemeClr val="tx1"/>
                </a:solidFill>
              </a:rPr>
            </a:br>
            <a:r>
              <a:rPr lang="en-US" sz="3200" dirty="0">
                <a:solidFill>
                  <a:schemeClr val="tx1"/>
                </a:solidFill>
              </a:rPr>
              <a:t>Michael Register</a:t>
            </a:r>
            <a:r>
              <a:rPr lang="en-US" sz="4400" dirty="0">
                <a:solidFill>
                  <a:schemeClr val="tx1"/>
                </a:solidFill>
              </a:rPr>
              <a:t/>
            </a:r>
            <a:br>
              <a:rPr lang="en-US" sz="4400" dirty="0">
                <a:solidFill>
                  <a:schemeClr val="tx1"/>
                </a:solidFill>
              </a:rPr>
            </a:br>
            <a:r>
              <a:rPr lang="en-US" sz="2000" dirty="0"/>
              <a:t>Director, Division of Regulatory, Engineering and Environmental </a:t>
            </a:r>
            <a:r>
              <a:rPr lang="en-US" sz="2000" dirty="0" smtClean="0"/>
              <a:t>Services</a:t>
            </a:r>
            <a:r>
              <a:rPr lang="en-US" sz="2000" dirty="0" smtClean="0">
                <a:solidFill>
                  <a:schemeClr val="tx1"/>
                </a:solidFill>
              </a:rPr>
              <a:t>, </a:t>
            </a:r>
            <a:r>
              <a:rPr lang="en-US" sz="2000" dirty="0">
                <a:solidFill>
                  <a:schemeClr val="tx1"/>
                </a:solidFill>
              </a:rPr>
              <a:t>St. Johns River WMD</a:t>
            </a:r>
            <a:br>
              <a:rPr lang="en-US" sz="2000" dirty="0">
                <a:solidFill>
                  <a:schemeClr val="tx1"/>
                </a:solidFill>
              </a:rPr>
            </a:br>
            <a:r>
              <a:rPr lang="en-US" sz="3600" i="1" dirty="0" smtClean="0">
                <a:cs typeface="Arial" charset="0"/>
              </a:rPr>
              <a:t>	</a:t>
            </a:r>
          </a:p>
        </p:txBody>
      </p:sp>
      <p:graphicFrame>
        <p:nvGraphicFramePr>
          <p:cNvPr id="2" name="Content Placeholder 1"/>
          <p:cNvGraphicFramePr>
            <a:graphicFrameLocks noGrp="1"/>
          </p:cNvGraphicFramePr>
          <p:nvPr>
            <p:ph idx="1"/>
          </p:nvPr>
        </p:nvGraphicFramePr>
        <p:xfrm>
          <a:off x="2719388" y="7824421"/>
          <a:ext cx="2790825" cy="534133"/>
        </p:xfrm>
        <a:graphic>
          <a:graphicData uri="http://schemas.openxmlformats.org/drawingml/2006/table">
            <a:tbl>
              <a:tblPr firstRow="1" firstCol="1" bandRow="1">
                <a:tableStyleId>{5C22544A-7EE6-4342-B048-85BDC9FD1C3A}</a:tableStyleId>
              </a:tblPr>
              <a:tblGrid>
                <a:gridCol w="2790825"/>
              </a:tblGrid>
              <a:tr h="534133">
                <a:tc>
                  <a:txBody>
                    <a:bodyPr/>
                    <a:lstStyle/>
                    <a:p>
                      <a:pPr marL="228600" marR="0" algn="r">
                        <a:lnSpc>
                          <a:spcPct val="107000"/>
                        </a:lnSpc>
                        <a:spcBef>
                          <a:spcPts val="0"/>
                        </a:spcBef>
                        <a:spcAft>
                          <a:spcPts val="0"/>
                        </a:spcAft>
                      </a:pPr>
                      <a:r>
                        <a:rPr lang="en-US" sz="400" dirty="0">
                          <a:effectLst/>
                        </a:rPr>
                        <a:t>Mark Hammond</a:t>
                      </a:r>
                    </a:p>
                    <a:p>
                      <a:pPr marL="228600" marR="0" algn="r">
                        <a:lnSpc>
                          <a:spcPct val="107000"/>
                        </a:lnSpc>
                        <a:spcBef>
                          <a:spcPts val="0"/>
                        </a:spcBef>
                        <a:spcAft>
                          <a:spcPts val="0"/>
                        </a:spcAft>
                      </a:pPr>
                      <a:r>
                        <a:rPr lang="en-US" sz="400" dirty="0">
                          <a:effectLst/>
                        </a:rPr>
                        <a:t>Director, Resource Management,</a:t>
                      </a:r>
                    </a:p>
                    <a:p>
                      <a:pPr marL="228600" marR="0" algn="r">
                        <a:lnSpc>
                          <a:spcPct val="107000"/>
                        </a:lnSpc>
                        <a:spcBef>
                          <a:spcPts val="0"/>
                        </a:spcBef>
                        <a:spcAft>
                          <a:spcPts val="0"/>
                        </a:spcAft>
                      </a:pPr>
                      <a:r>
                        <a:rPr lang="en-US" sz="400" dirty="0">
                          <a:effectLst/>
                        </a:rPr>
                        <a:t>Southwest Florida WMD</a:t>
                      </a:r>
                    </a:p>
                    <a:p>
                      <a:pPr marL="228600" marR="0" algn="r">
                        <a:lnSpc>
                          <a:spcPct val="107000"/>
                        </a:lnSpc>
                        <a:spcBef>
                          <a:spcPts val="0"/>
                        </a:spcBef>
                        <a:spcAft>
                          <a:spcPts val="0"/>
                        </a:spcAft>
                      </a:pPr>
                      <a:r>
                        <a:rPr lang="en-US" sz="400" dirty="0">
                          <a:effectLst/>
                        </a:rPr>
                        <a:t>Len </a:t>
                      </a:r>
                      <a:r>
                        <a:rPr lang="en-US" sz="400" dirty="0" err="1">
                          <a:effectLst/>
                        </a:rPr>
                        <a:t>Lindahl</a:t>
                      </a:r>
                      <a:r>
                        <a:rPr lang="en-US" sz="400" dirty="0">
                          <a:effectLst/>
                        </a:rPr>
                        <a:t>, P.E.</a:t>
                      </a:r>
                    </a:p>
                    <a:p>
                      <a:pPr marL="228600" marR="0" algn="r">
                        <a:lnSpc>
                          <a:spcPct val="107000"/>
                        </a:lnSpc>
                        <a:spcBef>
                          <a:spcPts val="0"/>
                        </a:spcBef>
                        <a:spcAft>
                          <a:spcPts val="0"/>
                        </a:spcAft>
                      </a:pPr>
                      <a:r>
                        <a:rPr lang="en-US" sz="400" dirty="0">
                          <a:effectLst/>
                        </a:rPr>
                        <a:t>Assistant Executive Director, South Florida WMD</a:t>
                      </a:r>
                    </a:p>
                    <a:p>
                      <a:pPr marL="228600" marR="0" algn="r">
                        <a:lnSpc>
                          <a:spcPct val="107000"/>
                        </a:lnSpc>
                        <a:spcBef>
                          <a:spcPts val="0"/>
                        </a:spcBef>
                        <a:spcAft>
                          <a:spcPts val="0"/>
                        </a:spcAft>
                      </a:pPr>
                      <a:r>
                        <a:rPr lang="en-US" sz="400" dirty="0">
                          <a:effectLst/>
                        </a:rPr>
                        <a:t>Michael Register</a:t>
                      </a:r>
                    </a:p>
                    <a:p>
                      <a:pPr marL="228600" marR="0" algn="r">
                        <a:lnSpc>
                          <a:spcPct val="107000"/>
                        </a:lnSpc>
                        <a:spcBef>
                          <a:spcPts val="0"/>
                        </a:spcBef>
                        <a:spcAft>
                          <a:spcPts val="0"/>
                        </a:spcAft>
                      </a:pPr>
                      <a:r>
                        <a:rPr lang="en-US" sz="400" dirty="0">
                          <a:effectLst/>
                        </a:rPr>
                        <a:t>Acting Executive Director, St. Johns River WMD</a:t>
                      </a:r>
                    </a:p>
                    <a:p>
                      <a:pPr marL="914400" marR="0" indent="457200" algn="ctr">
                        <a:spcBef>
                          <a:spcPts val="0"/>
                        </a:spcBef>
                        <a:spcAft>
                          <a:spcPts val="0"/>
                        </a:spcAft>
                      </a:pPr>
                      <a:r>
                        <a:rPr lang="en-US" sz="400" dirty="0">
                          <a:effectLst/>
                        </a:rPr>
                        <a:t> </a:t>
                      </a:r>
                      <a:endParaRPr lang="en-US" sz="400" dirty="0">
                        <a:effectLst/>
                        <a:latin typeface="Cambria" panose="02040503050406030204" pitchFamily="18" charset="0"/>
                        <a:ea typeface="Cambria" panose="02040503050406030204" pitchFamily="18" charset="0"/>
                        <a:cs typeface="Times New Roman" panose="02020603050405020304" pitchFamily="18" charset="0"/>
                      </a:endParaRPr>
                    </a:p>
                  </a:txBody>
                  <a:tcPr marL="24625" marR="24625" marT="0" marB="0"/>
                </a:tc>
              </a:tr>
            </a:tbl>
          </a:graphicData>
        </a:graphic>
      </p:graphicFrame>
    </p:spTree>
    <p:extLst>
      <p:ext uri="{BB962C8B-B14F-4D97-AF65-F5344CB8AC3E}">
        <p14:creationId xmlns:p14="http://schemas.microsoft.com/office/powerpoint/2010/main" val="15720293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365760"/>
            <a:ext cx="8306719" cy="1143000"/>
          </a:xfrm>
        </p:spPr>
        <p:txBody>
          <a:bodyPr/>
          <a:lstStyle/>
          <a:p>
            <a:r>
              <a:rPr lang="en-US" dirty="0" smtClean="0"/>
              <a:t>Solutions Team </a:t>
            </a:r>
            <a:endParaRPr lang="en-US" dirty="0"/>
          </a:p>
        </p:txBody>
      </p:sp>
      <p:sp>
        <p:nvSpPr>
          <p:cNvPr id="3" name="Content Placeholder 2"/>
          <p:cNvSpPr>
            <a:spLocks noGrp="1"/>
          </p:cNvSpPr>
          <p:nvPr>
            <p:ph idx="1"/>
          </p:nvPr>
        </p:nvSpPr>
        <p:spPr>
          <a:xfrm>
            <a:off x="374573" y="1508760"/>
            <a:ext cx="8495107" cy="4937760"/>
          </a:xfrm>
        </p:spPr>
        <p:txBody>
          <a:bodyPr>
            <a:normAutofit/>
          </a:bodyPr>
          <a:lstStyle/>
          <a:p>
            <a:pPr>
              <a:spcAft>
                <a:spcPts val="600"/>
              </a:spcAft>
            </a:pPr>
            <a:r>
              <a:rPr lang="en-US" dirty="0" smtClean="0">
                <a:latin typeface="Calibri" panose="020F0502020204030204" pitchFamily="34" charset="0"/>
              </a:rPr>
              <a:t>Subtasks:</a:t>
            </a:r>
          </a:p>
          <a:p>
            <a:pPr lvl="1">
              <a:spcAft>
                <a:spcPts val="600"/>
              </a:spcAft>
            </a:pPr>
            <a:r>
              <a:rPr lang="en-US" dirty="0" smtClean="0">
                <a:latin typeface="Calibri" panose="020F0502020204030204" pitchFamily="34" charset="0"/>
              </a:rPr>
              <a:t>Review regional alternatives</a:t>
            </a:r>
          </a:p>
          <a:p>
            <a:pPr lvl="1">
              <a:spcAft>
                <a:spcPts val="600"/>
              </a:spcAft>
            </a:pPr>
            <a:r>
              <a:rPr lang="en-US" dirty="0" smtClean="0">
                <a:latin typeface="Calibri" panose="020F0502020204030204" pitchFamily="34" charset="0"/>
              </a:rPr>
              <a:t>Develop water supply and conservation options</a:t>
            </a:r>
            <a:endParaRPr lang="en-US" dirty="0">
              <a:latin typeface="Calibri" panose="020F0502020204030204" pitchFamily="34" charset="0"/>
            </a:endParaRPr>
          </a:p>
          <a:p>
            <a:pPr lvl="1">
              <a:spcAft>
                <a:spcPts val="600"/>
              </a:spcAft>
            </a:pPr>
            <a:r>
              <a:rPr lang="en-US" dirty="0" smtClean="0">
                <a:latin typeface="Calibri" panose="020F0502020204030204" pitchFamily="34" charset="0"/>
              </a:rPr>
              <a:t>Identify partnerships/encourage interconnects</a:t>
            </a:r>
          </a:p>
          <a:p>
            <a:pPr lvl="1">
              <a:spcAft>
                <a:spcPts val="600"/>
              </a:spcAft>
            </a:pPr>
            <a:r>
              <a:rPr lang="en-US" dirty="0" smtClean="0">
                <a:latin typeface="Calibri" panose="020F0502020204030204" pitchFamily="34" charset="0"/>
              </a:rPr>
              <a:t>Identify need for recovery/prevention</a:t>
            </a:r>
          </a:p>
          <a:p>
            <a:pPr lvl="1">
              <a:spcAft>
                <a:spcPts val="600"/>
              </a:spcAft>
            </a:pPr>
            <a:r>
              <a:rPr lang="en-US" dirty="0" smtClean="0">
                <a:latin typeface="Calibri" panose="020F0502020204030204" pitchFamily="34" charset="0"/>
              </a:rPr>
              <a:t>Monitoring/Assessment in conjunction with </a:t>
            </a:r>
            <a:r>
              <a:rPr lang="en-US" dirty="0" err="1" smtClean="0">
                <a:latin typeface="Calibri" panose="020F0502020204030204" pitchFamily="34" charset="0"/>
              </a:rPr>
              <a:t>DMIT</a:t>
            </a:r>
            <a:endParaRPr lang="en-US" dirty="0" smtClean="0">
              <a:latin typeface="Calibri" panose="020F0502020204030204" pitchFamily="34" charset="0"/>
            </a:endParaRPr>
          </a:p>
          <a:p>
            <a:pPr lvl="1">
              <a:spcAft>
                <a:spcPts val="600"/>
              </a:spcAft>
            </a:pPr>
            <a:r>
              <a:rPr lang="en-US" dirty="0" smtClean="0">
                <a:latin typeface="Calibri" panose="020F0502020204030204" pitchFamily="34" charset="0"/>
              </a:rPr>
              <a:t>Workshops and public meetings</a:t>
            </a:r>
          </a:p>
          <a:p>
            <a:pPr lvl="1">
              <a:spcAft>
                <a:spcPts val="600"/>
              </a:spcAft>
            </a:pPr>
            <a:r>
              <a:rPr lang="en-US" dirty="0" smtClean="0">
                <a:latin typeface="Calibri" panose="020F0502020204030204" pitchFamily="34" charset="0"/>
              </a:rPr>
              <a:t>Identify funding needs for regional projects</a:t>
            </a:r>
          </a:p>
        </p:txBody>
      </p:sp>
    </p:spTree>
    <p:extLst>
      <p:ext uri="{BB962C8B-B14F-4D97-AF65-F5344CB8AC3E}">
        <p14:creationId xmlns:p14="http://schemas.microsoft.com/office/powerpoint/2010/main" val="24262667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98" y="427838"/>
            <a:ext cx="8306719" cy="1077111"/>
          </a:xfrm>
        </p:spPr>
        <p:txBody>
          <a:bodyPr/>
          <a:lstStyle/>
          <a:p>
            <a:r>
              <a:rPr lang="en-US" dirty="0" smtClean="0"/>
              <a:t>Key Findings</a:t>
            </a:r>
            <a:endParaRPr lang="en-US" dirty="0"/>
          </a:p>
        </p:txBody>
      </p:sp>
      <p:sp>
        <p:nvSpPr>
          <p:cNvPr id="3" name="Content Placeholder 2"/>
          <p:cNvSpPr>
            <a:spLocks noGrp="1"/>
          </p:cNvSpPr>
          <p:nvPr>
            <p:ph idx="1"/>
          </p:nvPr>
        </p:nvSpPr>
        <p:spPr>
          <a:xfrm>
            <a:off x="533399" y="1442906"/>
            <a:ext cx="8258176" cy="4999839"/>
          </a:xfrm>
        </p:spPr>
        <p:txBody>
          <a:bodyPr>
            <a:normAutofit/>
          </a:bodyPr>
          <a:lstStyle/>
          <a:p>
            <a:pPr marL="0" indent="0">
              <a:buNone/>
            </a:pPr>
            <a:r>
              <a:rPr lang="en-US" sz="2000" b="1" dirty="0" smtClean="0"/>
              <a:t>Solutions Phase</a:t>
            </a:r>
          </a:p>
          <a:p>
            <a:r>
              <a:rPr lang="en-US" sz="2000" dirty="0" smtClean="0"/>
              <a:t>Water conservation is an important element</a:t>
            </a:r>
          </a:p>
          <a:p>
            <a:r>
              <a:rPr lang="en-US" sz="2000" dirty="0" smtClean="0"/>
              <a:t>Sufficient options to meet the regions’ needs through 2035</a:t>
            </a:r>
          </a:p>
          <a:p>
            <a:pPr lvl="1"/>
            <a:r>
              <a:rPr lang="en-US" sz="1600" dirty="0" smtClean="0"/>
              <a:t>150 options – more than 334 </a:t>
            </a:r>
            <a:r>
              <a:rPr lang="en-US" sz="1600" dirty="0" err="1" smtClean="0"/>
              <a:t>mgd</a:t>
            </a:r>
            <a:endParaRPr lang="en-US" sz="1600" dirty="0" smtClean="0"/>
          </a:p>
          <a:p>
            <a:r>
              <a:rPr lang="en-US" sz="2000" dirty="0" smtClean="0"/>
              <a:t>Conceptual management strategies can be developed into specific projects</a:t>
            </a:r>
          </a:p>
          <a:p>
            <a:r>
              <a:rPr lang="en-US" sz="2000" dirty="0" smtClean="0"/>
              <a:t>Stakeholder engagement has and will continue to be important</a:t>
            </a:r>
          </a:p>
          <a:p>
            <a:r>
              <a:rPr lang="en-US" sz="2000" dirty="0" smtClean="0"/>
              <a:t>Project cost estimates scenario</a:t>
            </a:r>
          </a:p>
          <a:p>
            <a:pPr lvl="1"/>
            <a:r>
              <a:rPr lang="en-US" sz="1600" dirty="0" smtClean="0"/>
              <a:t>$2.8 billion for 225 </a:t>
            </a:r>
            <a:r>
              <a:rPr lang="en-US" sz="1600" dirty="0" err="1" smtClean="0"/>
              <a:t>mgd</a:t>
            </a:r>
            <a:endParaRPr lang="en-US" sz="1600" dirty="0" smtClean="0"/>
          </a:p>
          <a:p>
            <a:r>
              <a:rPr lang="en-US" sz="2000" dirty="0" smtClean="0"/>
              <a:t>Establishment of consistent rules and regulations to be developed to implement the results of </a:t>
            </a:r>
            <a:r>
              <a:rPr lang="en-US" sz="2000" dirty="0" err="1" smtClean="0"/>
              <a:t>CFWI</a:t>
            </a:r>
            <a:r>
              <a:rPr lang="en-US" sz="2000" dirty="0" smtClean="0"/>
              <a:t> Planning effort</a:t>
            </a:r>
          </a:p>
          <a:p>
            <a:r>
              <a:rPr lang="en-US" sz="2000" dirty="0" smtClean="0"/>
              <a:t>Implementing results of </a:t>
            </a:r>
            <a:r>
              <a:rPr lang="en-US" sz="2000" dirty="0" err="1" smtClean="0"/>
              <a:t>CFWI</a:t>
            </a:r>
            <a:r>
              <a:rPr lang="en-US" sz="2000" dirty="0" smtClean="0"/>
              <a:t> is critical to long-term sustainability</a:t>
            </a:r>
          </a:p>
          <a:p>
            <a:endParaRPr lang="en-US" sz="2000" dirty="0" smtClean="0"/>
          </a:p>
        </p:txBody>
      </p:sp>
    </p:spTree>
    <p:extLst>
      <p:ext uri="{BB962C8B-B14F-4D97-AF65-F5344CB8AC3E}">
        <p14:creationId xmlns:p14="http://schemas.microsoft.com/office/powerpoint/2010/main" val="5998066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242" y="1603974"/>
            <a:ext cx="7929694" cy="4813603"/>
          </a:xfrm>
        </p:spPr>
        <p:txBody>
          <a:bodyPr/>
          <a:lstStyle/>
          <a:p>
            <a:r>
              <a:rPr lang="en-US" sz="2400"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Implement Water Conservation Programs</a:t>
            </a:r>
          </a:p>
          <a:p>
            <a:r>
              <a:rPr lang="en-US" sz="2400" dirty="0" smtClean="0">
                <a:solidFill>
                  <a:srgbClr val="008000"/>
                </a:solidFill>
                <a:latin typeface="Calibri" panose="020F0502020204030204" pitchFamily="34" charset="0"/>
                <a:cs typeface="Times New Roman" panose="02020603050405020304" pitchFamily="18" charset="0"/>
              </a:rPr>
              <a:t>Develop Specific Prevention and Recovery Projects</a:t>
            </a:r>
          </a:p>
          <a:p>
            <a:r>
              <a:rPr lang="en-US" sz="2400" dirty="0" smtClean="0">
                <a:solidFill>
                  <a:srgbClr val="008000"/>
                </a:solidFill>
                <a:latin typeface="Calibri" panose="020F0502020204030204" pitchFamily="34" charset="0"/>
                <a:cs typeface="Times New Roman" panose="02020603050405020304" pitchFamily="18" charset="0"/>
              </a:rPr>
              <a:t>Support Development and Implementation of Regional Project Solutions</a:t>
            </a:r>
          </a:p>
          <a:p>
            <a:r>
              <a:rPr lang="en-US" sz="2400" dirty="0" smtClean="0">
                <a:latin typeface="Calibri" panose="020F0502020204030204" pitchFamily="34" charset="0"/>
                <a:cs typeface="Times New Roman" panose="02020603050405020304" pitchFamily="18" charset="0"/>
              </a:rPr>
              <a:t>Support Additional AWS Projects</a:t>
            </a:r>
          </a:p>
          <a:p>
            <a:r>
              <a:rPr lang="en-US" sz="2400" dirty="0" smtClean="0">
                <a:latin typeface="Calibri" panose="020F0502020204030204" pitchFamily="34" charset="0"/>
                <a:cs typeface="Times New Roman" panose="02020603050405020304" pitchFamily="18" charset="0"/>
              </a:rPr>
              <a:t>Improve Water Resource Assessment Tools and Supporting Data</a:t>
            </a:r>
          </a:p>
          <a:p>
            <a:r>
              <a:rPr lang="en-US" sz="2400" dirty="0" smtClean="0">
                <a:latin typeface="Calibri" panose="020F0502020204030204" pitchFamily="34" charset="0"/>
                <a:cs typeface="Times New Roman" panose="02020603050405020304" pitchFamily="18" charset="0"/>
              </a:rPr>
              <a:t>Develop Options for Consistent Rules and Regulations</a:t>
            </a:r>
          </a:p>
          <a:p>
            <a:r>
              <a:rPr lang="en-US" sz="2400" dirty="0" smtClean="0">
                <a:latin typeface="Calibri" panose="020F0502020204030204" pitchFamily="34" charset="0"/>
                <a:cs typeface="Times New Roman" panose="02020603050405020304" pitchFamily="18" charset="0"/>
              </a:rPr>
              <a:t>Continued Communication and Outreach</a:t>
            </a:r>
          </a:p>
          <a:p>
            <a:r>
              <a:rPr lang="en-US" sz="2400" dirty="0" smtClean="0">
                <a:latin typeface="Calibri" panose="020F0502020204030204" pitchFamily="34" charset="0"/>
                <a:cs typeface="Times New Roman" panose="02020603050405020304" pitchFamily="18" charset="0"/>
              </a:rPr>
              <a:t>Identify Options for Future CFWI Framework to Support Implementation Strategies</a:t>
            </a:r>
            <a:endParaRPr lang="en-US" sz="2400" dirty="0"/>
          </a:p>
        </p:txBody>
      </p:sp>
      <p:sp>
        <p:nvSpPr>
          <p:cNvPr id="4" name="Title 1"/>
          <p:cNvSpPr>
            <a:spLocks noGrp="1"/>
          </p:cNvSpPr>
          <p:nvPr>
            <p:ph type="title"/>
          </p:nvPr>
        </p:nvSpPr>
        <p:spPr>
          <a:xfrm>
            <a:off x="374573" y="365760"/>
            <a:ext cx="8306719" cy="1234440"/>
          </a:xfrm>
        </p:spPr>
        <p:txBody>
          <a:bodyPr/>
          <a:lstStyle/>
          <a:p>
            <a:r>
              <a:rPr lang="en-US" dirty="0" smtClean="0"/>
              <a:t>Implementation Strategy</a:t>
            </a:r>
            <a:endParaRPr lang="en-US"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technical aspects of the CFWI Implementation Plan</a:t>
            </a:r>
            <a:r>
              <a:rPr lang="en-US" sz="800" smtClean="0">
                <a:solidFill>
                  <a:srgbClr val="000000"/>
                </a:solidFill>
                <a:latin typeface="Garamond" pitchFamily="18" charset="0"/>
                <a:cs typeface="Arial" charset="0"/>
              </a:rPr>
              <a:t> </a:t>
            </a:r>
            <a:endParaRPr lang="en-US" smtClean="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32859597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242" y="1603974"/>
            <a:ext cx="7929694" cy="4813603"/>
          </a:xfrm>
        </p:spPr>
        <p:txBody>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5-year Plan</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Public Supply &amp; Other Self Supply</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10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BMPs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Adopt </a:t>
            </a:r>
            <a:r>
              <a:rPr lang="en-US" sz="2400" dirty="0">
                <a:latin typeface="Calibri" panose="020F0502020204030204" pitchFamily="34" charset="0"/>
                <a:ea typeface="Calibri" panose="020F0502020204030204" pitchFamily="34" charset="0"/>
                <a:cs typeface="Times New Roman" panose="02020603050405020304" pitchFamily="18" charset="0"/>
              </a:rPr>
              <a:t>High-Efficiency Standards </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Landscape </a:t>
            </a:r>
            <a:r>
              <a:rPr lang="en-US" sz="1600" dirty="0">
                <a:latin typeface="Calibri" panose="020F0502020204030204" pitchFamily="34" charset="0"/>
                <a:ea typeface="Calibri" panose="020F0502020204030204" pitchFamily="34" charset="0"/>
                <a:cs typeface="Times New Roman" panose="02020603050405020304" pitchFamily="18" charset="0"/>
              </a:rPr>
              <a:t>and Irrigation Systems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Plumbing Fixtures and Appliances</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Public Education</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Clearinghouse/Conservation Planning Tools/Research</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Agriculture (Programmatic Approach)</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7 BMP categories</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Includes training workshops, on-site demonstrations, mobile labs and support for Extension Services</a:t>
            </a:r>
          </a:p>
          <a:p>
            <a:pPr lvl="1"/>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374573" y="365760"/>
            <a:ext cx="8306719" cy="1234440"/>
          </a:xfrm>
        </p:spPr>
        <p:txBody>
          <a:bodyPr/>
          <a:lstStyle/>
          <a:p>
            <a:r>
              <a:rPr lang="en-US" dirty="0" smtClean="0"/>
              <a:t>Water Conservation</a:t>
            </a:r>
            <a:endParaRPr lang="en-US"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technical aspects of the CFWI Implementation Plan</a:t>
            </a:r>
            <a:r>
              <a:rPr lang="en-US" sz="800" smtClean="0">
                <a:solidFill>
                  <a:srgbClr val="000000"/>
                </a:solidFill>
                <a:latin typeface="Garamond" pitchFamily="18" charset="0"/>
                <a:cs typeface="Arial" charset="0"/>
              </a:rPr>
              <a:t> </a:t>
            </a:r>
            <a:endParaRPr lang="en-US" smtClean="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34150106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242" y="1603974"/>
            <a:ext cx="7929694" cy="4813603"/>
          </a:xfrm>
        </p:spPr>
        <p:txBody>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$2 million in 2016 and $1.5 million in 2017</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Evaluate recovery options for 3 waterbodies</a:t>
            </a:r>
          </a:p>
          <a:p>
            <a:pPr lvl="1"/>
            <a:r>
              <a:rPr lang="en-US" sz="2400" dirty="0" smtClean="0">
                <a:latin typeface="Calibri" panose="020F0502020204030204" pitchFamily="34" charset="0"/>
                <a:ea typeface="Calibri" panose="020F0502020204030204" pitchFamily="34" charset="0"/>
                <a:cs typeface="Times New Roman" panose="02020603050405020304" pitchFamily="18" charset="0"/>
              </a:rPr>
              <a:t>Options include </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C</a:t>
            </a:r>
            <a:r>
              <a:rPr lang="en-US" sz="1600" dirty="0" smtClean="0">
                <a:latin typeface="Calibri" panose="020F0502020204030204" pitchFamily="34" charset="0"/>
                <a:ea typeface="Calibri" panose="020F0502020204030204" pitchFamily="34" charset="0"/>
                <a:cs typeface="Times New Roman" panose="02020603050405020304" pitchFamily="18" charset="0"/>
              </a:rPr>
              <a:t>onservation</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Recharge</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Relocation of withdrawals</a:t>
            </a:r>
          </a:p>
          <a:p>
            <a:pPr lvl="2"/>
            <a:r>
              <a:rPr lang="en-US" sz="1600" dirty="0" smtClean="0">
                <a:latin typeface="Calibri" panose="020F0502020204030204" pitchFamily="34" charset="0"/>
                <a:ea typeface="Calibri" panose="020F0502020204030204" pitchFamily="34" charset="0"/>
                <a:cs typeface="Times New Roman" panose="02020603050405020304" pitchFamily="18" charset="0"/>
              </a:rPr>
              <a:t>Development of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AWS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374573" y="365760"/>
            <a:ext cx="8306719" cy="1234440"/>
          </a:xfrm>
        </p:spPr>
        <p:txBody>
          <a:bodyPr/>
          <a:lstStyle/>
          <a:p>
            <a:r>
              <a:rPr lang="en-US" dirty="0" smtClean="0"/>
              <a:t>Prevention and Recovery</a:t>
            </a:r>
            <a:endParaRPr lang="en-US"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technical aspects of the CFWI Implementation Plan</a:t>
            </a:r>
            <a:r>
              <a:rPr lang="en-US" sz="800" smtClean="0">
                <a:solidFill>
                  <a:srgbClr val="000000"/>
                </a:solidFill>
                <a:latin typeface="Garamond" pitchFamily="18" charset="0"/>
                <a:cs typeface="Arial" charset="0"/>
              </a:rPr>
              <a:t> </a:t>
            </a:r>
            <a:endParaRPr lang="en-US" smtClean="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33942038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0154920"/>
              </p:ext>
            </p:extLst>
          </p:nvPr>
        </p:nvGraphicFramePr>
        <p:xfrm>
          <a:off x="889001" y="857325"/>
          <a:ext cx="7360918" cy="5881168"/>
        </p:xfrm>
        <a:graphic>
          <a:graphicData uri="http://schemas.openxmlformats.org/drawingml/2006/table">
            <a:tbl>
              <a:tblPr firstRow="1" firstCol="1" bandRow="1">
                <a:tableStyleId>{5C22544A-7EE6-4342-B048-85BDC9FD1C3A}</a:tableStyleId>
              </a:tblPr>
              <a:tblGrid>
                <a:gridCol w="2826546"/>
                <a:gridCol w="892711"/>
                <a:gridCol w="892711"/>
                <a:gridCol w="892711"/>
                <a:gridCol w="906272"/>
                <a:gridCol w="949967"/>
              </a:tblGrid>
              <a:tr h="429388">
                <a:tc>
                  <a:txBody>
                    <a:bodyPr/>
                    <a:lstStyle/>
                    <a:p>
                      <a:pPr marL="0" marR="0" algn="l">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Projects</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c>
                  <a:txBody>
                    <a:bodyPr/>
                    <a:lstStyle/>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Total </a:t>
                      </a:r>
                      <a:r>
                        <a:rPr lang="en-US" sz="1100" baseline="0" dirty="0" smtClean="0">
                          <a:solidFill>
                            <a:schemeClr val="tx1"/>
                          </a:solidFill>
                          <a:effectLst/>
                          <a:latin typeface="Arial" panose="020B0604020202020204" pitchFamily="34" charset="0"/>
                          <a:cs typeface="Arial" panose="020B0604020202020204" pitchFamily="34" charset="0"/>
                        </a:rPr>
                        <a:t>Quantity</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c>
                  <a:txBody>
                    <a:bodyPr/>
                    <a:lstStyle/>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Year 1</a:t>
                      </a:r>
                    </a:p>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(MIL $)</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c>
                  <a:txBody>
                    <a:bodyPr/>
                    <a:lstStyle/>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Year 2</a:t>
                      </a:r>
                    </a:p>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(MIL $)</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c>
                  <a:txBody>
                    <a:bodyPr/>
                    <a:lstStyle/>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Years 3-5</a:t>
                      </a:r>
                    </a:p>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(MIL $)</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c>
                  <a:txBody>
                    <a:bodyPr/>
                    <a:lstStyle/>
                    <a:p>
                      <a:pPr marL="0" marR="0" algn="ctr">
                        <a:lnSpc>
                          <a:spcPct val="107000"/>
                        </a:lnSpc>
                        <a:spcBef>
                          <a:spcPts val="0"/>
                        </a:spcBef>
                        <a:spcAft>
                          <a:spcPts val="0"/>
                        </a:spcAft>
                      </a:pPr>
                      <a:r>
                        <a:rPr lang="en-US" sz="1100" baseline="0" dirty="0">
                          <a:solidFill>
                            <a:schemeClr val="tx1"/>
                          </a:solidFill>
                          <a:effectLst/>
                          <a:latin typeface="Arial" panose="020B0604020202020204" pitchFamily="34" charset="0"/>
                          <a:cs typeface="Arial" panose="020B0604020202020204" pitchFamily="34" charset="0"/>
                        </a:rPr>
                        <a:t>Total </a:t>
                      </a:r>
                      <a:r>
                        <a:rPr lang="en-US" sz="1100" baseline="0" dirty="0" smtClean="0">
                          <a:solidFill>
                            <a:schemeClr val="tx1"/>
                          </a:solidFill>
                          <a:effectLst/>
                          <a:latin typeface="Arial" panose="020B0604020202020204" pitchFamily="34" charset="0"/>
                          <a:cs typeface="Arial" panose="020B0604020202020204" pitchFamily="34" charset="0"/>
                        </a:rPr>
                        <a:t>Cost</a:t>
                      </a:r>
                    </a:p>
                    <a:p>
                      <a:pPr marL="0" marR="0" algn="ctr">
                        <a:lnSpc>
                          <a:spcPct val="107000"/>
                        </a:lnSpc>
                        <a:spcBef>
                          <a:spcPts val="0"/>
                        </a:spcBef>
                        <a:spcAft>
                          <a:spcPts val="0"/>
                        </a:spcAft>
                      </a:pPr>
                      <a:r>
                        <a:rPr lang="en-US" sz="1100" baseline="0" dirty="0" smtClean="0">
                          <a:solidFill>
                            <a:schemeClr val="tx1"/>
                          </a:solidFill>
                          <a:effectLst/>
                          <a:latin typeface="Arial" panose="020B0604020202020204" pitchFamily="34" charset="0"/>
                          <a:cs typeface="Arial" panose="020B0604020202020204" pitchFamily="34" charset="0"/>
                        </a:rPr>
                        <a:t>(Mil </a:t>
                      </a:r>
                      <a:r>
                        <a:rPr lang="en-US" sz="1100" baseline="0" dirty="0">
                          <a:solidFill>
                            <a:schemeClr val="tx1"/>
                          </a:solidFill>
                          <a:effectLst/>
                          <a:latin typeface="Arial" panose="020B0604020202020204" pitchFamily="34" charset="0"/>
                          <a:cs typeface="Arial" panose="020B0604020202020204" pitchFamily="34" charset="0"/>
                        </a:rPr>
                        <a:t>$)</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CBF7"/>
                    </a:solidFill>
                  </a:tcPr>
                </a:tc>
              </a:tr>
              <a:tr h="194047">
                <a:tc>
                  <a:txBody>
                    <a:bodyPr/>
                    <a:lstStyle/>
                    <a:p>
                      <a:pPr marL="0" marR="0">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Conservation (All)</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36.8 </a:t>
                      </a:r>
                      <a:r>
                        <a:rPr lang="en-US" sz="1000" baseline="0" dirty="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mn-ea"/>
                          <a:cs typeface="Arial" panose="020B0604020202020204" pitchFamily="34" charset="0"/>
                        </a:rPr>
                        <a:t>3.8</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6.1</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24.5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170</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Recovery Projects</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 </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2</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1.5</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10</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50</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Data Monitoring &amp; Investigation</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mn-ea"/>
                          <a:cs typeface="Arial" panose="020B0604020202020204" pitchFamily="34" charset="0"/>
                        </a:rPr>
                        <a:t>7.5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23.1</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34.1</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Other Investigations</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3.7</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8.9</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gridSpan="6">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Groundwater </a:t>
                      </a:r>
                      <a:r>
                        <a:rPr lang="en-US" sz="1000" baseline="0" dirty="0">
                          <a:solidFill>
                            <a:schemeClr val="tx1"/>
                          </a:solidFill>
                          <a:effectLst/>
                          <a:latin typeface="Arial" panose="020B0604020202020204" pitchFamily="34" charset="0"/>
                          <a:cs typeface="Arial" panose="020B0604020202020204" pitchFamily="34" charset="0"/>
                        </a:rPr>
                        <a:t>Projects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04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South Lake County Wellfield</a:t>
                      </a:r>
                      <a:endPar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12.7 </a:t>
                      </a:r>
                      <a:r>
                        <a:rPr lang="en-US" sz="1000" baseline="0" dirty="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 </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mn-ea"/>
                          <a:cs typeface="Arial" panose="020B0604020202020204" pitchFamily="34" charset="0"/>
                        </a:rPr>
                        <a:t>60.7</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116.5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84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Cypress Lake Wellfield</a:t>
                      </a:r>
                      <a:endPar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30 </a:t>
                      </a:r>
                      <a:r>
                        <a:rPr lang="en-US" sz="1000" baseline="0" dirty="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14</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25.8</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153.7</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374.3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Southeast Polk County Wellfield</a:t>
                      </a: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(centralized)</a:t>
                      </a:r>
                      <a:endPar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30 </a:t>
                      </a:r>
                      <a:r>
                        <a:rPr lang="en-US" sz="1000" baseline="0" dirty="0" err="1">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2.6</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129.5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284.6</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gridSpan="6">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Reclaimed Water Projects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164">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mn-ea"/>
                          <a:cs typeface="Arial" panose="020B0604020202020204" pitchFamily="34" charset="0"/>
                        </a:rPr>
                        <a:t>Project RENEW</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9.2 </a:t>
                      </a:r>
                      <a:r>
                        <a:rPr lang="en-US" sz="1000" baseline="0" dirty="0" err="1">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24.6</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50.5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889">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West Ditch Stormwater for Reuse Augmentation</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0.9 </a:t>
                      </a:r>
                      <a:r>
                        <a:rPr lang="en-US" sz="1000" baseline="0" dirty="0" err="1" smtClean="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1.6</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11</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28.2</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mn-ea"/>
                          <a:cs typeface="Arial" panose="020B0604020202020204" pitchFamily="34" charset="0"/>
                        </a:rPr>
                        <a:t>160-ac Site Indirect Potable Reuse</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4.5 </a:t>
                      </a:r>
                      <a:r>
                        <a:rPr lang="en-US" sz="1000" baseline="0" dirty="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0.6</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0.7</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6.4</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7.7</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TECO Polk Power Reuse</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 </a:t>
                      </a:r>
                      <a:r>
                        <a:rPr lang="en-US" sz="1000" baseline="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97</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AFIRST/Altamonte Springs</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4.5 </a:t>
                      </a:r>
                      <a:r>
                        <a:rPr lang="en-US" sz="1000" baseline="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15</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981">
                <a:tc gridSpan="6">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Surface Water Projects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495">
                <a:tc>
                  <a:txBody>
                    <a:bodyPr/>
                    <a:lstStyle/>
                    <a:p>
                      <a:pPr marL="0" marR="0">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St. Johns River/Taylor Creek Reservoir</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54 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10</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637.6</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St. Johns River near State Road 46 </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40 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584.3</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St. Johns River near Yankee Lake</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40 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2</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20</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536.7</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314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b="0" baseline="0" dirty="0" smtClean="0">
                          <a:solidFill>
                            <a:schemeClr val="tx1"/>
                          </a:solidFill>
                          <a:effectLst/>
                          <a:latin typeface="Arial" panose="020B0604020202020204" pitchFamily="34" charset="0"/>
                          <a:cs typeface="Arial" panose="020B0604020202020204" pitchFamily="34" charset="0"/>
                        </a:rPr>
                        <a:t>Polk Regional Alafia River Basin </a:t>
                      </a:r>
                      <a:endPar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10 </a:t>
                      </a:r>
                      <a:r>
                        <a:rPr lang="en-US" sz="1000" baseline="0" dirty="0" err="1" smtClean="0">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263.4</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Grove Land Reservoir and Stormwater Treatment </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122.4 </a:t>
                      </a:r>
                      <a:r>
                        <a:rPr lang="en-US" sz="1000" baseline="0" dirty="0" err="1" smtClean="0">
                          <a:solidFill>
                            <a:schemeClr val="tx1"/>
                          </a:solidFill>
                          <a:effectLst/>
                          <a:latin typeface="Arial" panose="020B0604020202020204" pitchFamily="34" charset="0"/>
                          <a:cs typeface="Arial" panose="020B0604020202020204" pitchFamily="34" charset="0"/>
                        </a:rPr>
                        <a:t>mgd</a:t>
                      </a:r>
                      <a:r>
                        <a:rPr lang="en-US" sz="1000" baseline="0" dirty="0" smtClean="0">
                          <a:solidFill>
                            <a:schemeClr val="tx1"/>
                          </a:solidFill>
                          <a:effectLst/>
                          <a:latin typeface="Arial" panose="020B0604020202020204" pitchFamily="34" charset="0"/>
                          <a:cs typeface="Arial" panose="020B0604020202020204" pitchFamily="34" charset="0"/>
                        </a:rPr>
                        <a:t> raw water</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3</a:t>
                      </a:r>
                      <a:r>
                        <a:rPr lang="en-US" sz="1000" baseline="0" dirty="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3</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a:solidFill>
                            <a:schemeClr val="tx1"/>
                          </a:solidFill>
                          <a:effectLst/>
                          <a:latin typeface="Arial" panose="020B0604020202020204" pitchFamily="34" charset="0"/>
                          <a:cs typeface="Arial" panose="020B0604020202020204" pitchFamily="34" charset="0"/>
                        </a:rPr>
                        <a:t> </a:t>
                      </a:r>
                      <a:endParaRPr lang="en-US" sz="1000"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435.4</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488">
                <a:tc gridSpan="6">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Stormwater Projects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910">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mn-ea"/>
                          <a:cs typeface="Arial" panose="020B0604020202020204" pitchFamily="34" charset="0"/>
                        </a:rPr>
                        <a:t>Judge Farms Reservoir and Impoundment</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5 </a:t>
                      </a:r>
                      <a:r>
                        <a:rPr lang="en-US" sz="1000" baseline="0" dirty="0" err="1">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0.5</a:t>
                      </a:r>
                      <a:r>
                        <a:rPr lang="en-US" sz="1000" baseline="0" dirty="0">
                          <a:solidFill>
                            <a:schemeClr val="tx1"/>
                          </a:solidFill>
                          <a:effectLst/>
                          <a:highlight>
                            <a:srgbClr val="FFFF00"/>
                          </a:highligh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17.7</a:t>
                      </a:r>
                      <a:r>
                        <a:rPr lang="en-US" sz="1000" baseline="0" dirty="0">
                          <a:solidFill>
                            <a:schemeClr val="tx1"/>
                          </a:solidFill>
                          <a:effectLst/>
                          <a:latin typeface="Arial" panose="020B0604020202020204" pitchFamily="34" charset="0"/>
                          <a:cs typeface="Arial" panose="020B0604020202020204" pitchFamily="34" charset="0"/>
                        </a:rPr>
                        <a:t> </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6.8</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28.3</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047">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mn-ea"/>
                          <a:cs typeface="Arial" panose="020B0604020202020204" pitchFamily="34" charset="0"/>
                        </a:rPr>
                        <a:t>Lake </a:t>
                      </a:r>
                      <a:r>
                        <a:rPr lang="en-US" sz="1000" b="0" baseline="0" dirty="0" err="1" smtClean="0">
                          <a:solidFill>
                            <a:schemeClr val="tx1"/>
                          </a:solidFill>
                          <a:effectLst/>
                          <a:latin typeface="Arial" panose="020B0604020202020204" pitchFamily="34" charset="0"/>
                          <a:ea typeface="+mn-ea"/>
                          <a:cs typeface="Arial" panose="020B0604020202020204" pitchFamily="34" charset="0"/>
                        </a:rPr>
                        <a:t>Wailes</a:t>
                      </a:r>
                      <a:r>
                        <a:rPr lang="en-US" sz="1000" b="0" baseline="0" dirty="0" smtClean="0">
                          <a:solidFill>
                            <a:schemeClr val="tx1"/>
                          </a:solidFill>
                          <a:effectLst/>
                          <a:latin typeface="Arial" panose="020B0604020202020204" pitchFamily="34" charset="0"/>
                          <a:ea typeface="+mn-ea"/>
                          <a:cs typeface="Arial" panose="020B0604020202020204" pitchFamily="34" charset="0"/>
                        </a:rPr>
                        <a:t> Stormwater Mitigation</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1.4 </a:t>
                      </a:r>
                      <a:r>
                        <a:rPr lang="en-US" sz="1000" baseline="0" dirty="0" err="1">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12.4</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13.6</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3731">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ea typeface="+mn-ea"/>
                          <a:cs typeface="Arial" panose="020B0604020202020204" pitchFamily="34" charset="0"/>
                        </a:rPr>
                        <a:t>Reedy Creek Watershed</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4 </a:t>
                      </a:r>
                      <a:r>
                        <a:rPr lang="en-US" sz="1000" baseline="0" dirty="0" err="1">
                          <a:solidFill>
                            <a:schemeClr val="tx1"/>
                          </a:solidFill>
                          <a:effectLst/>
                          <a:latin typeface="Arial" panose="020B0604020202020204" pitchFamily="34" charset="0"/>
                          <a:cs typeface="Arial" panose="020B0604020202020204" pitchFamily="34" charset="0"/>
                        </a:rPr>
                        <a:t>mgd</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aseline="0" dirty="0" smtClean="0">
                          <a:solidFill>
                            <a:schemeClr val="tx1"/>
                          </a:solidFill>
                          <a:effectLst/>
                          <a:latin typeface="Arial" panose="020B0604020202020204" pitchFamily="34" charset="0"/>
                          <a:cs typeface="Arial" panose="020B0604020202020204" pitchFamily="34" charset="0"/>
                        </a:rPr>
                        <a:t>1.6</a:t>
                      </a:r>
                      <a:endPar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4845">
                <a:tc>
                  <a:txBody>
                    <a:bodyPr/>
                    <a:lstStyle/>
                    <a:p>
                      <a:pPr marL="0" marR="0">
                        <a:lnSpc>
                          <a:spcPct val="107000"/>
                        </a:lnSpc>
                        <a:spcBef>
                          <a:spcPts val="0"/>
                        </a:spcBef>
                        <a:spcAft>
                          <a:spcPts val="0"/>
                        </a:spcAft>
                      </a:pPr>
                      <a:r>
                        <a:rPr lang="en-US" sz="1000" b="1" baseline="0" dirty="0">
                          <a:solidFill>
                            <a:schemeClr val="tx1"/>
                          </a:solidFill>
                          <a:effectLst/>
                          <a:latin typeface="Arial" panose="020B0604020202020204" pitchFamily="34" charset="0"/>
                          <a:cs typeface="Arial" panose="020B0604020202020204" pitchFamily="34" charset="0"/>
                        </a:rPr>
                        <a:t>Total Financial Plan</a:t>
                      </a:r>
                      <a:endParaRPr lang="en-US"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224.5 mgd</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32.2</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73.7</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496.4</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2,775.7</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4845">
                <a:tc>
                  <a:txBody>
                    <a:bodyPr/>
                    <a:lstStyle/>
                    <a:p>
                      <a:pPr marL="0" marR="0">
                        <a:lnSpc>
                          <a:spcPct val="107000"/>
                        </a:lnSpc>
                        <a:spcBef>
                          <a:spcPts val="0"/>
                        </a:spcBef>
                        <a:spcAft>
                          <a:spcPts val="0"/>
                        </a:spcAft>
                      </a:pPr>
                      <a:r>
                        <a:rPr lang="en-US" sz="1000" b="1" baseline="0" dirty="0">
                          <a:solidFill>
                            <a:schemeClr val="tx1"/>
                          </a:solidFill>
                          <a:effectLst/>
                          <a:latin typeface="Arial" panose="020B0604020202020204" pitchFamily="34" charset="0"/>
                          <a:cs typeface="Arial" panose="020B0604020202020204" pitchFamily="34" charset="0"/>
                        </a:rPr>
                        <a:t>Total Solutions Projects </a:t>
                      </a:r>
                      <a:endParaRPr lang="en-US"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415.4 mgd</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 </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 </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 </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000" b="0" baseline="0" dirty="0" smtClean="0">
                          <a:solidFill>
                            <a:schemeClr val="tx1"/>
                          </a:solidFill>
                          <a:effectLst/>
                          <a:latin typeface="Arial" panose="020B0604020202020204" pitchFamily="34" charset="0"/>
                          <a:cs typeface="Arial" panose="020B0604020202020204" pitchFamily="34" charset="0"/>
                        </a:rPr>
                        <a:t>3,737.7</a:t>
                      </a:r>
                      <a:endParaRPr lang="en-US"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155" marR="37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2"/>
          <p:cNvSpPr>
            <a:spLocks noGrp="1"/>
          </p:cNvSpPr>
          <p:nvPr>
            <p:ph type="title"/>
          </p:nvPr>
        </p:nvSpPr>
        <p:spPr>
          <a:xfrm>
            <a:off x="413485" y="346946"/>
            <a:ext cx="8306719" cy="499395"/>
          </a:xfrm>
        </p:spPr>
        <p:txBody>
          <a:bodyPr/>
          <a:lstStyle/>
          <a:p>
            <a:r>
              <a:rPr lang="en-US" sz="2800" dirty="0" smtClean="0"/>
              <a:t>Regional Project Solutions</a:t>
            </a:r>
            <a:endParaRPr lang="en-US" sz="2800" dirty="0"/>
          </a:p>
        </p:txBody>
      </p:sp>
    </p:spTree>
    <p:extLst>
      <p:ext uri="{BB962C8B-B14F-4D97-AF65-F5344CB8AC3E}">
        <p14:creationId xmlns:p14="http://schemas.microsoft.com/office/powerpoint/2010/main" val="13615549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242" y="1603974"/>
            <a:ext cx="7929694" cy="4813603"/>
          </a:xfrm>
        </p:spPr>
        <p:txBody>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Implement Water Conservation Programs</a:t>
            </a:r>
          </a:p>
          <a:p>
            <a:r>
              <a:rPr lang="en-US" sz="2400" dirty="0" smtClean="0">
                <a:latin typeface="Calibri" panose="020F0502020204030204" pitchFamily="34" charset="0"/>
                <a:cs typeface="Times New Roman" panose="02020603050405020304" pitchFamily="18" charset="0"/>
              </a:rPr>
              <a:t>Develop Specific Prevention and Recovery Projects</a:t>
            </a:r>
          </a:p>
          <a:p>
            <a:r>
              <a:rPr lang="en-US" sz="2400" dirty="0" smtClean="0">
                <a:latin typeface="Calibri" panose="020F0502020204030204" pitchFamily="34" charset="0"/>
                <a:cs typeface="Times New Roman" panose="02020603050405020304" pitchFamily="18" charset="0"/>
              </a:rPr>
              <a:t>Support Development and Implementation of Regional Project Solutions</a:t>
            </a:r>
          </a:p>
          <a:p>
            <a:r>
              <a:rPr lang="en-US" sz="2400" dirty="0" smtClean="0">
                <a:solidFill>
                  <a:srgbClr val="008000"/>
                </a:solidFill>
                <a:latin typeface="Calibri" panose="020F0502020204030204" pitchFamily="34" charset="0"/>
                <a:cs typeface="Times New Roman" panose="02020603050405020304" pitchFamily="18" charset="0"/>
              </a:rPr>
              <a:t>Support Additional AWS Projects</a:t>
            </a:r>
          </a:p>
          <a:p>
            <a:r>
              <a:rPr lang="en-US" sz="2400" dirty="0" smtClean="0">
                <a:solidFill>
                  <a:srgbClr val="008000"/>
                </a:solidFill>
                <a:latin typeface="Calibri" panose="020F0502020204030204" pitchFamily="34" charset="0"/>
                <a:cs typeface="Times New Roman" panose="02020603050405020304" pitchFamily="18" charset="0"/>
              </a:rPr>
              <a:t>Improve Water Resource Assessment Tools and Supporting Data</a:t>
            </a:r>
          </a:p>
          <a:p>
            <a:r>
              <a:rPr lang="en-US" sz="2400" dirty="0" smtClean="0">
                <a:solidFill>
                  <a:srgbClr val="008000"/>
                </a:solidFill>
                <a:latin typeface="Calibri" panose="020F0502020204030204" pitchFamily="34" charset="0"/>
                <a:cs typeface="Times New Roman" panose="02020603050405020304" pitchFamily="18" charset="0"/>
              </a:rPr>
              <a:t>Develop Options for Consistent Rules and Regulations</a:t>
            </a:r>
          </a:p>
          <a:p>
            <a:r>
              <a:rPr lang="en-US" sz="2400" dirty="0" smtClean="0">
                <a:solidFill>
                  <a:srgbClr val="008000"/>
                </a:solidFill>
                <a:latin typeface="Calibri" panose="020F0502020204030204" pitchFamily="34" charset="0"/>
                <a:cs typeface="Times New Roman" panose="02020603050405020304" pitchFamily="18" charset="0"/>
              </a:rPr>
              <a:t>Continued Communication and Outreach</a:t>
            </a:r>
          </a:p>
          <a:p>
            <a:r>
              <a:rPr lang="en-US" sz="2400" dirty="0" smtClean="0">
                <a:solidFill>
                  <a:srgbClr val="008000"/>
                </a:solidFill>
                <a:latin typeface="Calibri" panose="020F0502020204030204" pitchFamily="34" charset="0"/>
                <a:cs typeface="Times New Roman" panose="02020603050405020304" pitchFamily="18" charset="0"/>
              </a:rPr>
              <a:t>Identify Options for Future CFWI Framework to Support Implementation Strategies</a:t>
            </a:r>
            <a:endParaRPr lang="en-US" sz="2400" dirty="0">
              <a:solidFill>
                <a:srgbClr val="008000"/>
              </a:solidFill>
            </a:endParaRPr>
          </a:p>
        </p:txBody>
      </p:sp>
      <p:sp>
        <p:nvSpPr>
          <p:cNvPr id="4" name="Title 1"/>
          <p:cNvSpPr>
            <a:spLocks noGrp="1"/>
          </p:cNvSpPr>
          <p:nvPr>
            <p:ph type="title"/>
          </p:nvPr>
        </p:nvSpPr>
        <p:spPr>
          <a:xfrm>
            <a:off x="374573" y="365760"/>
            <a:ext cx="8306719" cy="1234440"/>
          </a:xfrm>
        </p:spPr>
        <p:txBody>
          <a:bodyPr/>
          <a:lstStyle/>
          <a:p>
            <a:r>
              <a:rPr lang="en-US" dirty="0" smtClean="0"/>
              <a:t>Implementation Strategy</a:t>
            </a:r>
            <a:endParaRPr lang="en-US"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technical aspects of the CFWI Implementation Plan</a:t>
            </a:r>
            <a:r>
              <a:rPr lang="en-US" sz="800" smtClean="0">
                <a:solidFill>
                  <a:srgbClr val="000000"/>
                </a:solidFill>
                <a:latin typeface="Garamond" pitchFamily="18" charset="0"/>
                <a:cs typeface="Arial" charset="0"/>
              </a:rPr>
              <a:t> </a:t>
            </a:r>
            <a:endParaRPr lang="en-US" smtClean="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22657013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3113" y="570451"/>
            <a:ext cx="8948961" cy="1384183"/>
          </a:xfrm>
        </p:spPr>
        <p:txBody>
          <a:bodyPr/>
          <a:lstStyle/>
          <a:p>
            <a:pPr algn="l"/>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Welcome and Overview</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t>
            </a:r>
            <a:r>
              <a:rPr lang="en-US" sz="3600" dirty="0">
                <a:cs typeface="Arial" charset="0"/>
              </a:rPr>
              <a:t> </a:t>
            </a:r>
            <a:r>
              <a:rPr lang="en-US" sz="3600" dirty="0" smtClean="0">
                <a:cs typeface="Arial" charset="0"/>
              </a:rPr>
              <a:t> </a:t>
            </a:r>
            <a:r>
              <a:rPr lang="en-US" sz="2800" dirty="0" smtClean="0">
                <a:cs typeface="Arial" charset="0"/>
              </a:rPr>
              <a:t>Michael Minton		</a:t>
            </a:r>
            <a:br>
              <a:rPr lang="en-US" sz="2800" dirty="0" smtClean="0">
                <a:cs typeface="Arial" charset="0"/>
              </a:rPr>
            </a:br>
            <a:r>
              <a:rPr lang="en-US" sz="2800" dirty="0">
                <a:cs typeface="Arial" charset="0"/>
              </a:rPr>
              <a:t>	</a:t>
            </a:r>
            <a:r>
              <a:rPr lang="en-US" sz="2800" dirty="0" smtClean="0">
                <a:cs typeface="Arial" charset="0"/>
              </a:rPr>
              <a:t>			Dean Mead</a:t>
            </a:r>
          </a:p>
        </p:txBody>
      </p:sp>
      <p:sp>
        <p:nvSpPr>
          <p:cNvPr id="31746" name="Content Placeholder 2"/>
          <p:cNvSpPr>
            <a:spLocks noGrp="1"/>
          </p:cNvSpPr>
          <p:nvPr>
            <p:ph idx="1"/>
          </p:nvPr>
        </p:nvSpPr>
        <p:spPr>
          <a:xfrm>
            <a:off x="2719753" y="7795846"/>
            <a:ext cx="2790093" cy="591050"/>
          </a:xfrm>
        </p:spPr>
        <p:txBody>
          <a:bodyPr/>
          <a:lstStyle/>
          <a:p>
            <a:pPr marL="234950" lvl="1" indent="0">
              <a:spcAft>
                <a:spcPts val="1200"/>
              </a:spcAft>
              <a:buNone/>
            </a:pPr>
            <a:endParaRPr lang="en-US" dirty="0" smtClean="0">
              <a:cs typeface="Arial" charset="0"/>
            </a:endParaRPr>
          </a:p>
        </p:txBody>
      </p:sp>
    </p:spTree>
    <p:extLst>
      <p:ext uri="{BB962C8B-B14F-4D97-AF65-F5344CB8AC3E}">
        <p14:creationId xmlns:p14="http://schemas.microsoft.com/office/powerpoint/2010/main" val="16782933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084" y="678857"/>
            <a:ext cx="7929694" cy="4813603"/>
          </a:xfrm>
        </p:spPr>
        <p:txBody>
          <a:bodyPr/>
          <a:lstStyle/>
          <a:p>
            <a:pPr marL="0" lvl="0" indent="0">
              <a:buNone/>
            </a:pPr>
            <a:r>
              <a:rPr lang="en-US" sz="1800" dirty="0" smtClean="0"/>
              <a:t> </a:t>
            </a:r>
            <a:endParaRPr lang="en-US" sz="1800" dirty="0"/>
          </a:p>
          <a:p>
            <a:pPr lvl="0"/>
            <a:r>
              <a:rPr lang="en-US" sz="2400" b="1" dirty="0"/>
              <a:t>Agricultural Conservation</a:t>
            </a:r>
          </a:p>
          <a:p>
            <a:pPr lvl="1"/>
            <a:r>
              <a:rPr lang="en-US" sz="1800" dirty="0"/>
              <a:t>Is using less water going to work against </a:t>
            </a:r>
            <a:r>
              <a:rPr lang="en-US" sz="1800" dirty="0" err="1" smtClean="0"/>
              <a:t>ag</a:t>
            </a:r>
            <a:r>
              <a:rPr lang="en-US" sz="1800" dirty="0" smtClean="0"/>
              <a:t>, especially </a:t>
            </a:r>
            <a:r>
              <a:rPr lang="en-US" sz="1800" dirty="0"/>
              <a:t>those implementing conservation </a:t>
            </a:r>
            <a:r>
              <a:rPr lang="en-US" sz="1800" dirty="0" smtClean="0"/>
              <a:t>measures?</a:t>
            </a:r>
            <a:endParaRPr lang="en-US" sz="1800" dirty="0"/>
          </a:p>
          <a:p>
            <a:pPr lvl="1"/>
            <a:r>
              <a:rPr lang="en-US" sz="1800" dirty="0"/>
              <a:t>Financial feasibility of conservation measures</a:t>
            </a:r>
          </a:p>
          <a:p>
            <a:pPr lvl="1"/>
            <a:r>
              <a:rPr lang="en-US" sz="1800" dirty="0"/>
              <a:t>Cost share programs to implement conservation measures</a:t>
            </a:r>
          </a:p>
          <a:p>
            <a:pPr lvl="0"/>
            <a:r>
              <a:rPr lang="en-US" sz="2400" b="1" dirty="0"/>
              <a:t>Regulation</a:t>
            </a:r>
          </a:p>
          <a:p>
            <a:pPr lvl="1"/>
            <a:r>
              <a:rPr lang="en-US" sz="1800" dirty="0"/>
              <a:t>CUP renewal process/review process</a:t>
            </a:r>
          </a:p>
          <a:p>
            <a:pPr lvl="1"/>
            <a:r>
              <a:rPr lang="en-US" sz="1800" dirty="0"/>
              <a:t>Will solutions affect existing permits</a:t>
            </a:r>
          </a:p>
          <a:p>
            <a:pPr lvl="1"/>
            <a:r>
              <a:rPr lang="en-US" sz="1800" dirty="0"/>
              <a:t>How will allocations for agriculture be considered, especially new permits (i.e. compared to process of a utility/authority)</a:t>
            </a:r>
          </a:p>
          <a:p>
            <a:pPr lvl="1"/>
            <a:r>
              <a:rPr lang="en-US" sz="1800" dirty="0"/>
              <a:t>Are long range supply plans for agriculture the same as for public </a:t>
            </a:r>
            <a:r>
              <a:rPr lang="en-US" sz="1800" dirty="0" smtClean="0"/>
              <a:t>supply?</a:t>
            </a:r>
            <a:endParaRPr lang="en-US" sz="1800" dirty="0"/>
          </a:p>
          <a:p>
            <a:pPr lvl="0"/>
            <a:r>
              <a:rPr lang="en-US" sz="2400" b="1" dirty="0"/>
              <a:t>AWS and effects on </a:t>
            </a:r>
            <a:r>
              <a:rPr lang="en-US" sz="2400" b="1" dirty="0" err="1"/>
              <a:t>ag</a:t>
            </a:r>
            <a:r>
              <a:rPr lang="en-US" sz="2400" b="1" dirty="0"/>
              <a:t> water </a:t>
            </a:r>
            <a:r>
              <a:rPr lang="en-US" sz="2400" b="1" dirty="0" smtClean="0"/>
              <a:t>use</a:t>
            </a:r>
            <a:endParaRPr lang="en-US" sz="2400" b="1" dirty="0"/>
          </a:p>
          <a:p>
            <a:pPr lvl="1"/>
            <a:r>
              <a:rPr lang="en-US" sz="1800" dirty="0"/>
              <a:t>Source substitution</a:t>
            </a:r>
          </a:p>
          <a:p>
            <a:pPr lvl="1"/>
            <a:r>
              <a:rPr lang="en-US" sz="1800" dirty="0"/>
              <a:t>Surface water</a:t>
            </a:r>
          </a:p>
          <a:p>
            <a:pPr lvl="1"/>
            <a:r>
              <a:rPr lang="en-US" sz="1800" dirty="0"/>
              <a:t>Groundwater</a:t>
            </a:r>
          </a:p>
          <a:p>
            <a:pPr lvl="1"/>
            <a:r>
              <a:rPr lang="en-US" sz="1800" dirty="0"/>
              <a:t>Tail water recovery</a:t>
            </a:r>
          </a:p>
          <a:p>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374573" y="365760"/>
            <a:ext cx="8306719" cy="1234440"/>
          </a:xfrm>
        </p:spPr>
        <p:txBody>
          <a:bodyPr/>
          <a:lstStyle/>
          <a:p>
            <a:r>
              <a:rPr lang="en-US" sz="3600" dirty="0" smtClean="0"/>
              <a:t>Other Issues?</a:t>
            </a:r>
            <a:br>
              <a:rPr lang="en-US" sz="3600" dirty="0" smtClean="0"/>
            </a:br>
            <a:endParaRPr lang="en-US" sz="3600"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technical aspects of the CFWI Implementation Plan</a:t>
            </a:r>
            <a:r>
              <a:rPr lang="en-US" sz="800" smtClean="0">
                <a:solidFill>
                  <a:srgbClr val="000000"/>
                </a:solidFill>
                <a:latin typeface="Garamond" pitchFamily="18" charset="0"/>
                <a:cs typeface="Arial" charset="0"/>
              </a:rPr>
              <a:t> </a:t>
            </a:r>
            <a:endParaRPr lang="en-US" smtClean="0">
              <a:solidFill>
                <a:srgbClr val="000000"/>
              </a:solidFill>
              <a:latin typeface="Arial" panose="020B0604020202020204" pitchFamily="34" charset="0"/>
              <a:cs typeface="Arial" charset="0"/>
            </a:endParaRPr>
          </a:p>
        </p:txBody>
      </p:sp>
    </p:spTree>
    <p:extLst>
      <p:ext uri="{BB962C8B-B14F-4D97-AF65-F5344CB8AC3E}">
        <p14:creationId xmlns:p14="http://schemas.microsoft.com/office/powerpoint/2010/main" val="1013019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8138160" cy="5577840"/>
          </a:xfrm>
        </p:spPr>
        <p:txBody>
          <a:bodyPr>
            <a:noAutofit/>
          </a:bodyPr>
          <a:lstStyle/>
          <a:p>
            <a:pPr marL="349250" indent="-349250">
              <a:spcBef>
                <a:spcPts val="0"/>
              </a:spcBef>
              <a:spcAft>
                <a:spcPts val="0"/>
              </a:spcAft>
              <a:buNone/>
            </a:pPr>
            <a:r>
              <a:rPr lang="en-US" sz="2400" b="1" dirty="0" smtClean="0">
                <a:latin typeface="Calibri" pitchFamily="34" charset="0"/>
                <a:ea typeface="Times New Roman" panose="02020603050405020304" pitchFamily="18" charset="0"/>
                <a:cs typeface="Times New Roman" panose="02020603050405020304" pitchFamily="18" charset="0"/>
              </a:rPr>
              <a:t>June/July</a:t>
            </a:r>
          </a:p>
          <a:p>
            <a:pPr marL="749300" lvl="1" indent="-349250">
              <a:spcBef>
                <a:spcPts val="0"/>
              </a:spcBef>
              <a:spcAft>
                <a:spcPts val="0"/>
              </a:spcAft>
            </a:pPr>
            <a:r>
              <a:rPr lang="en-US" sz="2400" dirty="0" smtClean="0">
                <a:latin typeface="Calibri" pitchFamily="34" charset="0"/>
                <a:ea typeface="Times New Roman" panose="02020603050405020304" pitchFamily="18" charset="0"/>
                <a:cs typeface="Times New Roman" panose="02020603050405020304" pitchFamily="18" charset="0"/>
              </a:rPr>
              <a:t>Public review period </a:t>
            </a:r>
          </a:p>
          <a:p>
            <a:pPr marL="1149350" lvl="2" indent="-349250">
              <a:spcBef>
                <a:spcPts val="0"/>
              </a:spcBef>
              <a:spcAft>
                <a:spcPts val="0"/>
              </a:spcAft>
            </a:pPr>
            <a:r>
              <a:rPr lang="en-US" dirty="0" smtClean="0">
                <a:latin typeface="Calibri" pitchFamily="34" charset="0"/>
                <a:ea typeface="Times New Roman" panose="02020603050405020304" pitchFamily="18" charset="0"/>
                <a:cs typeface="Times New Roman" panose="02020603050405020304" pitchFamily="18" charset="0"/>
              </a:rPr>
              <a:t>Extended Review Period - ~82 days</a:t>
            </a:r>
          </a:p>
          <a:p>
            <a:pPr marL="1149350" lvl="2" indent="-349250">
              <a:spcBef>
                <a:spcPts val="0"/>
              </a:spcBef>
              <a:spcAft>
                <a:spcPts val="0"/>
              </a:spcAft>
            </a:pPr>
            <a:r>
              <a:rPr lang="en-US" dirty="0" smtClean="0">
                <a:latin typeface="Calibri" pitchFamily="34" charset="0"/>
                <a:ea typeface="Times New Roman" panose="02020603050405020304" pitchFamily="18" charset="0"/>
                <a:cs typeface="Times New Roman" panose="02020603050405020304" pitchFamily="18" charset="0"/>
              </a:rPr>
              <a:t>Ends July 31</a:t>
            </a:r>
          </a:p>
          <a:p>
            <a:pPr marL="349250" indent="-349250">
              <a:spcBef>
                <a:spcPts val="0"/>
              </a:spcBef>
              <a:spcAft>
                <a:spcPts val="0"/>
              </a:spcAft>
              <a:buNone/>
            </a:pPr>
            <a:r>
              <a:rPr lang="en-US" sz="2400" b="1" dirty="0" smtClean="0">
                <a:latin typeface="Calibri" pitchFamily="34" charset="0"/>
              </a:rPr>
              <a:t>August/September</a:t>
            </a:r>
            <a:r>
              <a:rPr lang="en-US" sz="2400" b="1" dirty="0" smtClean="0">
                <a:highlight>
                  <a:srgbClr val="00FF00"/>
                </a:highlight>
                <a:latin typeface="Calibri" pitchFamily="34" charset="0"/>
                <a:ea typeface="Times New Roman" panose="02020603050405020304" pitchFamily="18" charset="0"/>
                <a:cs typeface="Times New Roman" panose="02020603050405020304" pitchFamily="18" charset="0"/>
              </a:rPr>
              <a:t> </a:t>
            </a:r>
          </a:p>
          <a:p>
            <a:pPr marL="749300" lvl="1" indent="-349250">
              <a:spcBef>
                <a:spcPts val="0"/>
              </a:spcBef>
              <a:spcAft>
                <a:spcPts val="0"/>
              </a:spcAft>
            </a:pPr>
            <a:r>
              <a:rPr lang="en-US" sz="2400" dirty="0" smtClean="0">
                <a:latin typeface="Calibri" pitchFamily="34" charset="0"/>
                <a:ea typeface="Times New Roman" panose="02020603050405020304" pitchFamily="18" charset="0"/>
                <a:cs typeface="Times New Roman" panose="02020603050405020304" pitchFamily="18" charset="0"/>
              </a:rPr>
              <a:t>Finalize </a:t>
            </a:r>
            <a:r>
              <a:rPr lang="en-US" sz="2400" dirty="0">
                <a:latin typeface="Calibri" pitchFamily="34" charset="0"/>
                <a:ea typeface="Times New Roman" panose="02020603050405020304" pitchFamily="18" charset="0"/>
                <a:cs typeface="Times New Roman" panose="02020603050405020304" pitchFamily="18" charset="0"/>
              </a:rPr>
              <a:t>CFWI Document Series </a:t>
            </a:r>
            <a:endParaRPr lang="en-US" sz="2400" dirty="0" smtClean="0">
              <a:latin typeface="Calibri" pitchFamily="34" charset="0"/>
              <a:ea typeface="Times New Roman" panose="02020603050405020304" pitchFamily="18" charset="0"/>
              <a:cs typeface="Times New Roman" panose="02020603050405020304" pitchFamily="18" charset="0"/>
            </a:endParaRPr>
          </a:p>
          <a:p>
            <a:pPr marL="349250" indent="-349250">
              <a:spcBef>
                <a:spcPts val="0"/>
              </a:spcBef>
              <a:spcAft>
                <a:spcPts val="0"/>
              </a:spcAft>
              <a:buNone/>
            </a:pPr>
            <a:r>
              <a:rPr lang="en-US" sz="2400" b="1" dirty="0" smtClean="0">
                <a:latin typeface="Calibri" pitchFamily="34" charset="0"/>
              </a:rPr>
              <a:t>October</a:t>
            </a:r>
          </a:p>
          <a:p>
            <a:pPr marL="749300" lvl="1" indent="-349250">
              <a:spcBef>
                <a:spcPts val="0"/>
              </a:spcBef>
              <a:spcAft>
                <a:spcPts val="0"/>
              </a:spcAft>
            </a:pPr>
            <a:r>
              <a:rPr lang="en-US" sz="2400" dirty="0" smtClean="0">
                <a:latin typeface="Calibri" pitchFamily="34" charset="0"/>
                <a:ea typeface="Times New Roman" panose="02020603050405020304" pitchFamily="18" charset="0"/>
                <a:cs typeface="Times New Roman" panose="02020603050405020304" pitchFamily="18" charset="0"/>
              </a:rPr>
              <a:t>Steering Committee Meeting</a:t>
            </a:r>
          </a:p>
          <a:p>
            <a:pPr marL="1149350" lvl="2" indent="-349250">
              <a:spcBef>
                <a:spcPts val="0"/>
              </a:spcBef>
              <a:spcAft>
                <a:spcPts val="0"/>
              </a:spcAft>
            </a:pPr>
            <a:r>
              <a:rPr lang="en-US" sz="2000" dirty="0" smtClean="0">
                <a:latin typeface="Calibri" pitchFamily="34" charset="0"/>
                <a:ea typeface="Times New Roman" panose="02020603050405020304" pitchFamily="18" charset="0"/>
                <a:cs typeface="Times New Roman" panose="02020603050405020304" pitchFamily="18" charset="0"/>
              </a:rPr>
              <a:t>Approve </a:t>
            </a:r>
            <a:r>
              <a:rPr lang="en-US" sz="2000" dirty="0">
                <a:latin typeface="Calibri" pitchFamily="34" charset="0"/>
                <a:ea typeface="Times New Roman" panose="02020603050405020304" pitchFamily="18" charset="0"/>
                <a:cs typeface="Times New Roman" panose="02020603050405020304" pitchFamily="18" charset="0"/>
              </a:rPr>
              <a:t>CFWI Document Series </a:t>
            </a:r>
            <a:r>
              <a:rPr lang="en-US" sz="2000" dirty="0" smtClean="0">
                <a:latin typeface="Calibri" pitchFamily="34" charset="0"/>
                <a:ea typeface="Times New Roman" panose="02020603050405020304" pitchFamily="18" charset="0"/>
                <a:cs typeface="Times New Roman" panose="02020603050405020304" pitchFamily="18" charset="0"/>
              </a:rPr>
              <a:t>for Board Approval</a:t>
            </a:r>
            <a:endParaRPr lang="en-US" sz="2000" b="1" dirty="0" smtClean="0">
              <a:latin typeface="Calibri" pitchFamily="34" charset="0"/>
            </a:endParaRPr>
          </a:p>
          <a:p>
            <a:pPr marL="349250" indent="-349250">
              <a:spcBef>
                <a:spcPts val="0"/>
              </a:spcBef>
              <a:spcAft>
                <a:spcPts val="0"/>
              </a:spcAft>
              <a:buNone/>
            </a:pPr>
            <a:r>
              <a:rPr lang="en-US" sz="2400" b="1" dirty="0" smtClean="0">
                <a:latin typeface="Calibri" pitchFamily="34" charset="0"/>
              </a:rPr>
              <a:t>November</a:t>
            </a:r>
            <a:endParaRPr lang="en-US" sz="2400" dirty="0" smtClean="0">
              <a:latin typeface="Calibri" pitchFamily="34" charset="0"/>
              <a:ea typeface="Times New Roman" panose="02020603050405020304" pitchFamily="18" charset="0"/>
              <a:cs typeface="Times New Roman" panose="02020603050405020304" pitchFamily="18" charset="0"/>
            </a:endParaRPr>
          </a:p>
          <a:p>
            <a:pPr marL="749300" lvl="1" indent="-349250">
              <a:spcBef>
                <a:spcPts val="0"/>
              </a:spcBef>
              <a:spcAft>
                <a:spcPts val="0"/>
              </a:spcAft>
            </a:pPr>
            <a:r>
              <a:rPr lang="en-US" sz="2400" dirty="0" smtClean="0">
                <a:latin typeface="Calibri" pitchFamily="34" charset="0"/>
                <a:ea typeface="Times New Roman" panose="02020603050405020304" pitchFamily="18" charset="0"/>
                <a:cs typeface="Times New Roman" panose="02020603050405020304" pitchFamily="18" charset="0"/>
              </a:rPr>
              <a:t>District Governing Board Meetings </a:t>
            </a:r>
          </a:p>
          <a:p>
            <a:pPr marL="1149350" lvl="2" indent="-349250">
              <a:spcBef>
                <a:spcPts val="0"/>
              </a:spcBef>
              <a:spcAft>
                <a:spcPts val="0"/>
              </a:spcAft>
            </a:pPr>
            <a:r>
              <a:rPr lang="en-US" sz="2000" dirty="0" smtClean="0">
                <a:latin typeface="Calibri" pitchFamily="34" charset="0"/>
                <a:ea typeface="Times New Roman" panose="02020603050405020304" pitchFamily="18" charset="0"/>
                <a:cs typeface="Times New Roman" panose="02020603050405020304" pitchFamily="18" charset="0"/>
              </a:rPr>
              <a:t>Approve </a:t>
            </a:r>
            <a:r>
              <a:rPr lang="en-US" sz="2000" dirty="0">
                <a:latin typeface="Calibri" pitchFamily="34" charset="0"/>
                <a:ea typeface="Times New Roman" panose="02020603050405020304" pitchFamily="18" charset="0"/>
                <a:cs typeface="Times New Roman" panose="02020603050405020304" pitchFamily="18" charset="0"/>
              </a:rPr>
              <a:t>CFWI Document Series </a:t>
            </a:r>
            <a:endParaRPr lang="en-US" sz="2000" dirty="0" smtClean="0">
              <a:latin typeface="Calibri" pitchFamily="34" charset="0"/>
            </a:endParaRPr>
          </a:p>
          <a:p>
            <a:pPr marL="349250" indent="-349250">
              <a:lnSpc>
                <a:spcPct val="120000"/>
              </a:lnSpc>
              <a:spcBef>
                <a:spcPts val="0"/>
              </a:spcBef>
              <a:spcAft>
                <a:spcPts val="600"/>
              </a:spcAft>
            </a:pPr>
            <a:endParaRPr lang="en-US" sz="2400" dirty="0" smtClean="0">
              <a:latin typeface="Calibri" pitchFamily="34" charset="0"/>
              <a:ea typeface="Times New Roman" panose="02020603050405020304" pitchFamily="18" charset="0"/>
              <a:cs typeface="Times New Roman" panose="02020603050405020304" pitchFamily="18" charset="0"/>
            </a:endParaRPr>
          </a:p>
          <a:p>
            <a:pPr marL="349250" indent="-349250">
              <a:lnSpc>
                <a:spcPct val="120000"/>
              </a:lnSpc>
              <a:spcBef>
                <a:spcPts val="0"/>
              </a:spcBef>
              <a:spcAft>
                <a:spcPts val="600"/>
              </a:spcAft>
            </a:pPr>
            <a:endParaRPr lang="en-US" sz="2400" dirty="0">
              <a:latin typeface="Calibri" pitchFamily="34" charset="0"/>
              <a:ea typeface="Times New Roman" panose="02020603050405020304" pitchFamily="18" charset="0"/>
              <a:cs typeface="Times New Roman" panose="02020603050405020304" pitchFamily="18" charset="0"/>
            </a:endParaRPr>
          </a:p>
          <a:p>
            <a:pPr marL="349250" indent="-349250">
              <a:lnSpc>
                <a:spcPct val="120000"/>
              </a:lnSpc>
              <a:spcBef>
                <a:spcPts val="0"/>
              </a:spcBef>
              <a:spcAft>
                <a:spcPts val="600"/>
              </a:spcAft>
            </a:pPr>
            <a:endParaRPr lang="en-US" sz="2400" dirty="0">
              <a:latin typeface="Calibri" pitchFamily="34" charset="0"/>
              <a:ea typeface="Times New Roman" panose="02020603050405020304" pitchFamily="18" charset="0"/>
              <a:cs typeface="Times New Roman" panose="02020603050405020304" pitchFamily="18" charset="0"/>
            </a:endParaRPr>
          </a:p>
          <a:p>
            <a:pPr marL="349250" indent="-349250">
              <a:lnSpc>
                <a:spcPct val="120000"/>
              </a:lnSpc>
              <a:spcBef>
                <a:spcPts val="0"/>
              </a:spcBef>
              <a:spcAft>
                <a:spcPts val="600"/>
              </a:spcAft>
            </a:pPr>
            <a:endParaRPr lang="en-US" sz="2400" dirty="0">
              <a:latin typeface="Calibri" pitchFamily="34" charset="0"/>
              <a:ea typeface="Times New Roman" panose="02020603050405020304" pitchFamily="18" charset="0"/>
              <a:cs typeface="Times New Roman" panose="02020603050405020304" pitchFamily="18" charset="0"/>
            </a:endParaRPr>
          </a:p>
          <a:p>
            <a:pPr marL="349250" indent="-349250">
              <a:lnSpc>
                <a:spcPct val="120000"/>
              </a:lnSpc>
              <a:spcBef>
                <a:spcPts val="0"/>
              </a:spcBef>
              <a:spcAft>
                <a:spcPts val="600"/>
              </a:spcAft>
            </a:pPr>
            <a:endParaRPr lang="en-US" sz="2400" dirty="0">
              <a:latin typeface="Calibri" pitchFamily="34" charset="0"/>
              <a:ea typeface="Times New Roman" panose="02020603050405020304" pitchFamily="18" charset="0"/>
              <a:cs typeface="Times New Roman" panose="02020603050405020304" pitchFamily="18" charset="0"/>
            </a:endParaRPr>
          </a:p>
          <a:p>
            <a:pPr marL="349250" indent="-349250">
              <a:lnSpc>
                <a:spcPct val="120000"/>
              </a:lnSpc>
              <a:spcBef>
                <a:spcPts val="0"/>
              </a:spcBef>
              <a:spcAft>
                <a:spcPts val="600"/>
              </a:spcAft>
            </a:pPr>
            <a:endParaRPr lang="en-US" sz="2400" dirty="0">
              <a:latin typeface="Calibri"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74650" y="320040"/>
            <a:ext cx="8307388" cy="777240"/>
          </a:xfrm>
        </p:spPr>
        <p:txBody>
          <a:bodyPr/>
          <a:lstStyle/>
          <a:p>
            <a:r>
              <a:rPr lang="en-US" dirty="0" smtClean="0"/>
              <a:t>CFWI Plan Schedule</a:t>
            </a:r>
            <a:endParaRPr lang="en-US" dirty="0"/>
          </a:p>
        </p:txBody>
      </p:sp>
    </p:spTree>
    <p:extLst>
      <p:ext uri="{BB962C8B-B14F-4D97-AF65-F5344CB8AC3E}">
        <p14:creationId xmlns:p14="http://schemas.microsoft.com/office/powerpoint/2010/main" val="21941025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3938588" y="2881313"/>
            <a:ext cx="9144000" cy="0"/>
          </a:xfrm>
          <a:prstGeom prst="rect">
            <a:avLst/>
          </a:prstGeom>
          <a:noFill/>
          <a:ln w="9525">
            <a:noFill/>
            <a:miter lim="800000"/>
            <a:headEnd/>
            <a:tailEnd/>
          </a:ln>
          <a:effectLst/>
        </p:spPr>
        <p:txBody>
          <a:bodyPr>
            <a:spAutoFit/>
          </a:bodyPr>
          <a:lstStyle/>
          <a:p>
            <a:endParaRPr lang="en-US" dirty="0"/>
          </a:p>
        </p:txBody>
      </p:sp>
      <p:sp>
        <p:nvSpPr>
          <p:cNvPr id="6" name="Rectangle 2"/>
          <p:cNvSpPr>
            <a:spLocks noGrp="1" noChangeArrowheads="1"/>
          </p:cNvSpPr>
          <p:nvPr>
            <p:ph type="title"/>
          </p:nvPr>
        </p:nvSpPr>
        <p:spPr>
          <a:xfrm>
            <a:off x="840828" y="651642"/>
            <a:ext cx="7788165" cy="1061543"/>
          </a:xfrm>
        </p:spPr>
        <p:txBody>
          <a:bodyPr/>
          <a:lstStyle/>
          <a:p>
            <a:pPr>
              <a:spcBef>
                <a:spcPct val="50000"/>
              </a:spcBef>
            </a:pPr>
            <a:r>
              <a:rPr kumimoji="1" lang="en-US" sz="3600" b="1" dirty="0" smtClean="0">
                <a:solidFill>
                  <a:schemeClr val="tx1"/>
                </a:solidFill>
              </a:rPr>
              <a:t/>
            </a:r>
            <a:br>
              <a:rPr kumimoji="1" lang="en-US" sz="3600" b="1" dirty="0" smtClean="0">
                <a:solidFill>
                  <a:schemeClr val="tx1"/>
                </a:solidFill>
              </a:rPr>
            </a:br>
            <a:endParaRPr lang="en-US" sz="3600" dirty="0">
              <a:solidFill>
                <a:schemeClr val="accent2"/>
              </a:solidFill>
              <a:latin typeface="Tahoma" pitchFamily="34" charset="0"/>
            </a:endParaRPr>
          </a:p>
        </p:txBody>
      </p:sp>
      <p:sp>
        <p:nvSpPr>
          <p:cNvPr id="10" name="TextBox 9"/>
          <p:cNvSpPr txBox="1"/>
          <p:nvPr/>
        </p:nvSpPr>
        <p:spPr>
          <a:xfrm>
            <a:off x="651508" y="487006"/>
            <a:ext cx="7774033" cy="1415772"/>
          </a:xfrm>
          <a:prstGeom prst="rect">
            <a:avLst/>
          </a:prstGeom>
          <a:noFill/>
        </p:spPr>
        <p:txBody>
          <a:bodyPr wrap="square" rtlCol="0">
            <a:spAutoFit/>
          </a:bodyPr>
          <a:lstStyle/>
          <a:p>
            <a:pPr algn="ctr">
              <a:buNone/>
            </a:pPr>
            <a:r>
              <a:rPr lang="en-US" sz="3200" b="1" i="1" dirty="0" smtClean="0">
                <a:latin typeface="Georgia" panose="02040502050405020303" pitchFamily="18" charset="0"/>
              </a:rPr>
              <a:t>Thank you!</a:t>
            </a:r>
            <a:endParaRPr lang="en-US" sz="3000" dirty="0" smtClean="0">
              <a:latin typeface="Georgia" panose="02040502050405020303" pitchFamily="18" charset="0"/>
            </a:endParaRPr>
          </a:p>
          <a:p>
            <a:pPr algn="ctr">
              <a:spcBef>
                <a:spcPts val="0"/>
              </a:spcBef>
              <a:buNone/>
            </a:pPr>
            <a:r>
              <a:rPr lang="en-US" sz="2700" dirty="0" smtClean="0">
                <a:latin typeface="Georgia" panose="02040502050405020303" pitchFamily="18" charset="0"/>
              </a:rPr>
              <a:t>For more </a:t>
            </a:r>
            <a:r>
              <a:rPr lang="en-US" sz="2700" dirty="0">
                <a:latin typeface="Georgia" panose="02040502050405020303" pitchFamily="18" charset="0"/>
              </a:rPr>
              <a:t>information </a:t>
            </a:r>
            <a:r>
              <a:rPr lang="en-US" sz="2700" dirty="0" smtClean="0">
                <a:latin typeface="Georgia" panose="02040502050405020303" pitchFamily="18" charset="0"/>
              </a:rPr>
              <a:t>visit</a:t>
            </a:r>
            <a:endParaRPr lang="en-US" sz="2700" dirty="0">
              <a:latin typeface="Georgia" panose="02040502050405020303" pitchFamily="18" charset="0"/>
            </a:endParaRPr>
          </a:p>
          <a:p>
            <a:pPr algn="ctr">
              <a:spcBef>
                <a:spcPts val="0"/>
              </a:spcBef>
              <a:buNone/>
            </a:pPr>
            <a:r>
              <a:rPr lang="en-US" sz="2700" dirty="0" smtClean="0">
                <a:latin typeface="Georgia" panose="02040502050405020303" pitchFamily="18" charset="0"/>
              </a:rPr>
              <a:t>cfwiwater.com</a:t>
            </a:r>
            <a:endParaRPr lang="en-US" sz="2700" dirty="0">
              <a:latin typeface="Georgia" panose="02040502050405020303" pitchFamily="18" charset="0"/>
            </a:endParaRPr>
          </a:p>
        </p:txBody>
      </p:sp>
      <p:pic>
        <p:nvPicPr>
          <p:cNvPr id="9" name="Picture 8"/>
          <p:cNvPicPr>
            <a:picLocks noChangeAspect="1"/>
          </p:cNvPicPr>
          <p:nvPr/>
        </p:nvPicPr>
        <p:blipFill rotWithShape="1">
          <a:blip r:embed="rId3"/>
          <a:srcRect l="10251" t="9677" r="11474" b="12408"/>
          <a:stretch/>
        </p:blipFill>
        <p:spPr>
          <a:xfrm>
            <a:off x="1448338" y="1958800"/>
            <a:ext cx="6369136" cy="4754880"/>
          </a:xfrm>
          <a:prstGeom prst="rect">
            <a:avLst/>
          </a:prstGeom>
        </p:spPr>
      </p:pic>
    </p:spTree>
    <p:extLst>
      <p:ext uri="{BB962C8B-B14F-4D97-AF65-F5344CB8AC3E}">
        <p14:creationId xmlns:p14="http://schemas.microsoft.com/office/powerpoint/2010/main" val="53784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3114" y="570451"/>
            <a:ext cx="7752290" cy="1384183"/>
          </a:xfrm>
        </p:spPr>
        <p:txBody>
          <a:bodyPr/>
          <a:lstStyle/>
          <a:p>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t>
            </a:r>
            <a:br>
              <a:rPr lang="en-US" sz="3600" dirty="0" smtClean="0">
                <a:cs typeface="Arial" charset="0"/>
              </a:rPr>
            </a:br>
            <a:r>
              <a:rPr lang="en-US" sz="3600" dirty="0" smtClean="0">
                <a:cs typeface="Arial" charset="0"/>
              </a:rPr>
              <a:t>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r>
            <a:br>
              <a:rPr lang="en-US" sz="3600" dirty="0" smtClean="0">
                <a:cs typeface="Arial" charset="0"/>
              </a:rPr>
            </a:br>
            <a:r>
              <a:rPr lang="en-US" sz="3600" dirty="0" smtClean="0">
                <a:cs typeface="Arial" charset="0"/>
              </a:rPr>
              <a:t>	Central Florida </a:t>
            </a:r>
            <a:br>
              <a:rPr lang="en-US" sz="3600" dirty="0" smtClean="0">
                <a:cs typeface="Arial" charset="0"/>
              </a:rPr>
            </a:br>
            <a:r>
              <a:rPr lang="en-US" sz="3600" dirty="0">
                <a:cs typeface="Arial" charset="0"/>
              </a:rPr>
              <a:t>	</a:t>
            </a:r>
            <a:r>
              <a:rPr lang="en-US" sz="3600" dirty="0" smtClean="0">
                <a:cs typeface="Arial" charset="0"/>
              </a:rPr>
              <a:t>Water 	Initiative:</a:t>
            </a:r>
            <a:br>
              <a:rPr lang="en-US" sz="3600" dirty="0" smtClean="0">
                <a:cs typeface="Arial" charset="0"/>
              </a:rPr>
            </a:br>
            <a:r>
              <a:rPr lang="en-US" sz="3600" dirty="0">
                <a:cs typeface="Arial" charset="0"/>
              </a:rPr>
              <a:t>	</a:t>
            </a:r>
            <a:r>
              <a:rPr lang="en-US" sz="3600" i="1" dirty="0" smtClean="0">
                <a:cs typeface="Arial" charset="0"/>
              </a:rPr>
              <a:t>Why this Matters</a:t>
            </a:r>
            <a:br>
              <a:rPr lang="en-US" sz="3600" i="1" dirty="0" smtClean="0">
                <a:cs typeface="Arial" charset="0"/>
              </a:rPr>
            </a:br>
            <a:r>
              <a:rPr lang="en-US" sz="3600" i="1" dirty="0">
                <a:cs typeface="Arial" charset="0"/>
              </a:rPr>
              <a:t/>
            </a:r>
            <a:br>
              <a:rPr lang="en-US" sz="3600" i="1" dirty="0">
                <a:cs typeface="Arial" charset="0"/>
              </a:rPr>
            </a:br>
            <a:r>
              <a:rPr lang="en-US" sz="3600" i="1" dirty="0" smtClean="0">
                <a:cs typeface="Arial" charset="0"/>
              </a:rPr>
              <a:t>	</a:t>
            </a:r>
            <a:r>
              <a:rPr lang="en-US" sz="3200" dirty="0" smtClean="0">
                <a:cs typeface="Arial" charset="0"/>
              </a:rPr>
              <a:t>Jim Fletcher</a:t>
            </a:r>
            <a:r>
              <a:rPr lang="en-US" sz="2800" i="1" dirty="0">
                <a:cs typeface="Arial" charset="0"/>
              </a:rPr>
              <a:t/>
            </a:r>
            <a:br>
              <a:rPr lang="en-US" sz="2800" i="1" dirty="0">
                <a:cs typeface="Arial" charset="0"/>
              </a:rPr>
            </a:br>
            <a:r>
              <a:rPr lang="en-US" sz="2800" i="1" dirty="0" smtClean="0">
                <a:cs typeface="Arial" charset="0"/>
              </a:rPr>
              <a:t>	Extension Director</a:t>
            </a:r>
            <a:br>
              <a:rPr lang="en-US" sz="2800" i="1" dirty="0" smtClean="0">
                <a:cs typeface="Arial" charset="0"/>
              </a:rPr>
            </a:br>
            <a:r>
              <a:rPr lang="en-US" sz="2800" i="1" dirty="0" smtClean="0">
                <a:cs typeface="Arial" charset="0"/>
              </a:rPr>
              <a:t>	UF IFAS Osceola Extension</a:t>
            </a:r>
            <a:br>
              <a:rPr lang="en-US" sz="2800" i="1" dirty="0" smtClean="0">
                <a:cs typeface="Arial" charset="0"/>
              </a:rPr>
            </a:br>
            <a:r>
              <a:rPr lang="en-US" sz="2800" i="1" dirty="0">
                <a:cs typeface="Arial" charset="0"/>
              </a:rPr>
              <a:t/>
            </a:r>
            <a:br>
              <a:rPr lang="en-US" sz="2800" i="1" dirty="0">
                <a:cs typeface="Arial" charset="0"/>
              </a:rPr>
            </a:br>
            <a:r>
              <a:rPr lang="en-US" sz="2800" i="1" dirty="0" smtClean="0">
                <a:cs typeface="Arial" charset="0"/>
              </a:rPr>
              <a:t>	</a:t>
            </a:r>
            <a:r>
              <a:rPr lang="en-US" sz="3200" dirty="0" smtClean="0">
                <a:cs typeface="Arial" charset="0"/>
              </a:rPr>
              <a:t>Michael Minton</a:t>
            </a:r>
            <a:r>
              <a:rPr lang="en-US" sz="2800" dirty="0" smtClean="0">
                <a:cs typeface="Arial" charset="0"/>
              </a:rPr>
              <a:t/>
            </a:r>
            <a:br>
              <a:rPr lang="en-US" sz="2800" dirty="0" smtClean="0">
                <a:cs typeface="Arial" charset="0"/>
              </a:rPr>
            </a:br>
            <a:r>
              <a:rPr lang="en-US" sz="2800" dirty="0" smtClean="0">
                <a:cs typeface="Arial" charset="0"/>
              </a:rPr>
              <a:t>	</a:t>
            </a:r>
            <a:r>
              <a:rPr lang="en-US" sz="2800" i="1" dirty="0" smtClean="0">
                <a:cs typeface="Arial" charset="0"/>
              </a:rPr>
              <a:t>Shareholder</a:t>
            </a:r>
            <a:br>
              <a:rPr lang="en-US" sz="2800" i="1" dirty="0" smtClean="0">
                <a:cs typeface="Arial" charset="0"/>
              </a:rPr>
            </a:br>
            <a:r>
              <a:rPr lang="en-US" sz="2800" i="1" dirty="0" smtClean="0">
                <a:cs typeface="Arial" charset="0"/>
              </a:rPr>
              <a:t>		  Dean Mead</a:t>
            </a:r>
            <a:r>
              <a:rPr lang="en-US" sz="3600" i="1" dirty="0" smtClean="0">
                <a:cs typeface="Arial" charset="0"/>
              </a:rPr>
              <a:t>		</a:t>
            </a:r>
          </a:p>
        </p:txBody>
      </p:sp>
      <p:sp>
        <p:nvSpPr>
          <p:cNvPr id="31746" name="Content Placeholder 2"/>
          <p:cNvSpPr>
            <a:spLocks noGrp="1"/>
          </p:cNvSpPr>
          <p:nvPr>
            <p:ph idx="1"/>
          </p:nvPr>
        </p:nvSpPr>
        <p:spPr>
          <a:xfrm>
            <a:off x="2719753" y="7795846"/>
            <a:ext cx="2790093" cy="591050"/>
          </a:xfrm>
        </p:spPr>
        <p:txBody>
          <a:bodyPr/>
          <a:lstStyle/>
          <a:p>
            <a:pPr marL="234950" lvl="1" indent="0">
              <a:spcAft>
                <a:spcPts val="1200"/>
              </a:spcAft>
              <a:buNone/>
            </a:pPr>
            <a:endParaRPr lang="en-US" dirty="0" smtClean="0">
              <a:cs typeface="Arial" charset="0"/>
            </a:endParaRPr>
          </a:p>
        </p:txBody>
      </p:sp>
    </p:spTree>
    <p:extLst>
      <p:ext uri="{BB962C8B-B14F-4D97-AF65-F5344CB8AC3E}">
        <p14:creationId xmlns:p14="http://schemas.microsoft.com/office/powerpoint/2010/main" val="39600058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3114" y="570451"/>
            <a:ext cx="7752290" cy="1384183"/>
          </a:xfrm>
        </p:spPr>
        <p:txBody>
          <a:bodyPr/>
          <a:lstStyle/>
          <a:p>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r>
            <a:br>
              <a:rPr lang="en-US" sz="3600" dirty="0" smtClean="0">
                <a:cs typeface="Arial" charset="0"/>
              </a:rPr>
            </a:br>
            <a:r>
              <a:rPr lang="en-US" sz="3600" dirty="0" smtClean="0">
                <a:cs typeface="Arial" charset="0"/>
              </a:rPr>
              <a:t>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t>
            </a:r>
            <a:br>
              <a:rPr lang="en-US" sz="3600" dirty="0" smtClean="0">
                <a:cs typeface="Arial" charset="0"/>
              </a:rPr>
            </a:br>
            <a:r>
              <a:rPr lang="en-US" sz="3600" dirty="0">
                <a:cs typeface="Arial" charset="0"/>
              </a:rPr>
              <a:t>	</a:t>
            </a:r>
            <a:r>
              <a:rPr lang="en-US" sz="3600" dirty="0" smtClean="0">
                <a:cs typeface="Arial" charset="0"/>
              </a:rPr>
              <a:t>Background and Review 	</a:t>
            </a:r>
            <a:r>
              <a:rPr lang="en-US" sz="2800" dirty="0" smtClean="0">
                <a:cs typeface="Arial" charset="0"/>
              </a:rPr>
              <a:t>of the </a:t>
            </a:r>
            <a:br>
              <a:rPr lang="en-US" sz="2800" dirty="0" smtClean="0">
                <a:cs typeface="Arial" charset="0"/>
              </a:rPr>
            </a:br>
            <a:r>
              <a:rPr lang="en-US" sz="3600" dirty="0" smtClean="0">
                <a:cs typeface="Arial" charset="0"/>
              </a:rPr>
              <a:t>	Proposed Solution Plan</a:t>
            </a:r>
            <a:r>
              <a:rPr lang="en-US" sz="3600" dirty="0">
                <a:cs typeface="Arial" charset="0"/>
              </a:rPr>
              <a:t/>
            </a:r>
            <a:br>
              <a:rPr lang="en-US" sz="3600" dirty="0">
                <a:cs typeface="Arial" charset="0"/>
              </a:rPr>
            </a:br>
            <a:r>
              <a:rPr lang="en-US" sz="3600" dirty="0" smtClean="0">
                <a:cs typeface="Arial" charset="0"/>
              </a:rPr>
              <a:t>	</a:t>
            </a:r>
            <a:br>
              <a:rPr lang="en-US" sz="3600" dirty="0" smtClean="0">
                <a:cs typeface="Arial" charset="0"/>
              </a:rPr>
            </a:br>
            <a:r>
              <a:rPr lang="en-US" sz="3600" dirty="0">
                <a:cs typeface="Arial" charset="0"/>
              </a:rPr>
              <a:t/>
            </a:r>
            <a:br>
              <a:rPr lang="en-US" sz="3600" dirty="0">
                <a:cs typeface="Arial" charset="0"/>
              </a:rPr>
            </a:br>
            <a:r>
              <a:rPr lang="en-US" sz="3600" dirty="0" smtClean="0">
                <a:cs typeface="Arial" charset="0"/>
              </a:rPr>
              <a:t>		</a:t>
            </a:r>
            <a:r>
              <a:rPr lang="en-US" sz="2800" dirty="0" smtClean="0">
                <a:cs typeface="Arial" charset="0"/>
              </a:rPr>
              <a:t>Robert Beltran</a:t>
            </a:r>
            <a:br>
              <a:rPr lang="en-US" sz="2800" dirty="0" smtClean="0">
                <a:cs typeface="Arial" charset="0"/>
              </a:rPr>
            </a:br>
            <a:r>
              <a:rPr lang="en-US" sz="2800" dirty="0" smtClean="0">
                <a:cs typeface="Arial" charset="0"/>
              </a:rPr>
              <a:t>	 Executive Director</a:t>
            </a:r>
            <a:br>
              <a:rPr lang="en-US" sz="2800" dirty="0" smtClean="0">
                <a:cs typeface="Arial" charset="0"/>
              </a:rPr>
            </a:br>
            <a:r>
              <a:rPr lang="en-US" sz="2800" dirty="0" smtClean="0">
                <a:cs typeface="Arial" charset="0"/>
              </a:rPr>
              <a:t>	Southwest Florida WMD</a:t>
            </a:r>
          </a:p>
        </p:txBody>
      </p:sp>
      <p:sp>
        <p:nvSpPr>
          <p:cNvPr id="31746" name="Content Placeholder 2"/>
          <p:cNvSpPr>
            <a:spLocks noGrp="1"/>
          </p:cNvSpPr>
          <p:nvPr>
            <p:ph idx="1"/>
          </p:nvPr>
        </p:nvSpPr>
        <p:spPr>
          <a:xfrm>
            <a:off x="2719753" y="7795846"/>
            <a:ext cx="2790093" cy="591050"/>
          </a:xfrm>
        </p:spPr>
        <p:txBody>
          <a:bodyPr/>
          <a:lstStyle/>
          <a:p>
            <a:pPr marL="234950" lvl="1" indent="0">
              <a:spcAft>
                <a:spcPts val="1200"/>
              </a:spcAft>
              <a:buNone/>
            </a:pPr>
            <a:endParaRPr lang="en-US" dirty="0" smtClean="0">
              <a:cs typeface="Arial" charset="0"/>
            </a:endParaRPr>
          </a:p>
        </p:txBody>
      </p:sp>
    </p:spTree>
    <p:extLst>
      <p:ext uri="{BB962C8B-B14F-4D97-AF65-F5344CB8AC3E}">
        <p14:creationId xmlns:p14="http://schemas.microsoft.com/office/powerpoint/2010/main" val="1739599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4363" y="2422525"/>
            <a:ext cx="868362" cy="261938"/>
          </a:xfrm>
          <a:prstGeom prst="rect">
            <a:avLst/>
          </a:prstGeom>
          <a:noFill/>
        </p:spPr>
        <p:txBody>
          <a:bodyPr>
            <a:spAutoFit/>
          </a:bodyPr>
          <a:lstStyle/>
          <a:p>
            <a:pPr eaLnBrk="0" hangingPunct="0">
              <a:defRPr/>
            </a:pPr>
            <a:r>
              <a:rPr lang="en-US" sz="1100" dirty="0">
                <a:solidFill>
                  <a:schemeClr val="bg1"/>
                </a:solidFill>
                <a:effectLst>
                  <a:outerShdw blurRad="38100" dist="38100" dir="2700000" algn="tl">
                    <a:srgbClr val="000000">
                      <a:alpha val="43137"/>
                    </a:srgbClr>
                  </a:outerShdw>
                </a:effectLst>
                <a:latin typeface="Rockwell" pitchFamily="18" charset="0"/>
                <a:cs typeface="+mn-cs"/>
              </a:rPr>
              <a:t>(Southern</a:t>
            </a:r>
            <a:r>
              <a:rPr lang="en-US" sz="1100" dirty="0">
                <a:solidFill>
                  <a:schemeClr val="bg1"/>
                </a:solidFill>
                <a:effectLst>
                  <a:outerShdw blurRad="38100" dist="38100" dir="2700000" algn="tl">
                    <a:srgbClr val="000000">
                      <a:alpha val="43137"/>
                    </a:srgbClr>
                  </a:outerShdw>
                </a:effectLst>
                <a:cs typeface="+mn-cs"/>
              </a:rPr>
              <a:t>)</a:t>
            </a:r>
          </a:p>
        </p:txBody>
      </p:sp>
      <p:grpSp>
        <p:nvGrpSpPr>
          <p:cNvPr id="10" name="Group 9"/>
          <p:cNvGrpSpPr/>
          <p:nvPr/>
        </p:nvGrpSpPr>
        <p:grpSpPr>
          <a:xfrm>
            <a:off x="0" y="320675"/>
            <a:ext cx="9144000" cy="6537325"/>
            <a:chOff x="0" y="320675"/>
            <a:chExt cx="9144000" cy="6537325"/>
          </a:xfrm>
        </p:grpSpPr>
        <p:pic>
          <p:nvPicPr>
            <p:cNvPr id="21505" name="Picture 1"/>
            <p:cNvPicPr>
              <a:picLocks noChangeAspect="1" noChangeArrowheads="1"/>
            </p:cNvPicPr>
            <p:nvPr/>
          </p:nvPicPr>
          <p:blipFill>
            <a:blip r:embed="rId3" cstate="print"/>
            <a:srcRect/>
            <a:stretch>
              <a:fillRect/>
            </a:stretch>
          </p:blipFill>
          <p:spPr bwMode="auto">
            <a:xfrm>
              <a:off x="0" y="320675"/>
              <a:ext cx="9144000" cy="6537325"/>
            </a:xfrm>
            <a:prstGeom prst="rect">
              <a:avLst/>
            </a:prstGeom>
            <a:solidFill>
              <a:schemeClr val="accent1"/>
            </a:solidFill>
            <a:ln w="9525">
              <a:noFill/>
              <a:miter lim="800000"/>
              <a:headEnd/>
              <a:tailEnd/>
            </a:ln>
          </p:spPr>
        </p:pic>
        <p:sp>
          <p:nvSpPr>
            <p:cNvPr id="8" name="Freeform 7"/>
            <p:cNvSpPr/>
            <p:nvPr/>
          </p:nvSpPr>
          <p:spPr bwMode="auto">
            <a:xfrm>
              <a:off x="6934200" y="609600"/>
              <a:ext cx="2057400" cy="1117600"/>
            </a:xfrm>
            <a:custGeom>
              <a:avLst/>
              <a:gdLst>
                <a:gd name="connsiteX0" fmla="*/ 0 w 2057400"/>
                <a:gd name="connsiteY0" fmla="*/ 88900 h 1117600"/>
                <a:gd name="connsiteX1" fmla="*/ 596900 w 2057400"/>
                <a:gd name="connsiteY1" fmla="*/ 1117600 h 1117600"/>
                <a:gd name="connsiteX2" fmla="*/ 1587500 w 2057400"/>
                <a:gd name="connsiteY2" fmla="*/ 1104900 h 1117600"/>
                <a:gd name="connsiteX3" fmla="*/ 2057400 w 2057400"/>
                <a:gd name="connsiteY3" fmla="*/ 0 h 1117600"/>
                <a:gd name="connsiteX4" fmla="*/ 0 w 2057400"/>
                <a:gd name="connsiteY4" fmla="*/ 8890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117600">
                  <a:moveTo>
                    <a:pt x="0" y="88900"/>
                  </a:moveTo>
                  <a:lnTo>
                    <a:pt x="596900" y="1117600"/>
                  </a:lnTo>
                  <a:lnTo>
                    <a:pt x="1587500" y="1104900"/>
                  </a:lnTo>
                  <a:lnTo>
                    <a:pt x="2057400" y="0"/>
                  </a:lnTo>
                  <a:lnTo>
                    <a:pt x="0" y="88900"/>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36819627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98120" y="487680"/>
            <a:ext cx="8831579" cy="838200"/>
          </a:xfrm>
        </p:spPr>
        <p:txBody>
          <a:bodyPr anchor="t" anchorCtr="0">
            <a:noAutofit/>
          </a:bodyPr>
          <a:lstStyle/>
          <a:p>
            <a:r>
              <a:rPr lang="en-US" sz="3600" dirty="0" smtClean="0">
                <a:latin typeface="Georgia" panose="02040502050405020303" pitchFamily="18" charset="0"/>
              </a:rPr>
              <a:t>Where Does </a:t>
            </a:r>
            <a:r>
              <a:rPr lang="en-US" sz="3600" dirty="0">
                <a:latin typeface="Georgia" panose="02040502050405020303" pitchFamily="18" charset="0"/>
              </a:rPr>
              <a:t>O</a:t>
            </a:r>
            <a:r>
              <a:rPr lang="en-US" sz="3600" dirty="0" smtClean="0">
                <a:latin typeface="Georgia" panose="02040502050405020303" pitchFamily="18" charset="0"/>
              </a:rPr>
              <a:t>ur </a:t>
            </a:r>
            <a:r>
              <a:rPr lang="en-US" sz="3600" dirty="0">
                <a:latin typeface="Georgia" panose="02040502050405020303" pitchFamily="18" charset="0"/>
              </a:rPr>
              <a:t>W</a:t>
            </a:r>
            <a:r>
              <a:rPr lang="en-US" sz="3600" dirty="0" smtClean="0">
                <a:latin typeface="Georgia" panose="02040502050405020303" pitchFamily="18" charset="0"/>
              </a:rPr>
              <a:t>ater </a:t>
            </a:r>
            <a:r>
              <a:rPr lang="en-US" sz="3600" dirty="0">
                <a:latin typeface="Georgia" panose="02040502050405020303" pitchFamily="18" charset="0"/>
              </a:rPr>
              <a:t>C</a:t>
            </a:r>
            <a:r>
              <a:rPr lang="en-US" sz="3600" dirty="0" smtClean="0">
                <a:latin typeface="Georgia" panose="02040502050405020303" pitchFamily="18" charset="0"/>
              </a:rPr>
              <a:t>ome </a:t>
            </a:r>
            <a:r>
              <a:rPr lang="en-US" sz="3600" dirty="0">
                <a:latin typeface="Georgia" panose="02040502050405020303" pitchFamily="18" charset="0"/>
              </a:rPr>
              <a:t>F</a:t>
            </a:r>
            <a:r>
              <a:rPr lang="en-US" sz="3600" dirty="0" smtClean="0">
                <a:latin typeface="Georgia" panose="02040502050405020303" pitchFamily="18" charset="0"/>
              </a:rPr>
              <a:t>rom?</a:t>
            </a:r>
            <a:endParaRPr lang="en-US" sz="3600" dirty="0">
              <a:latin typeface="Georgia" panose="02040502050405020303" pitchFamily="18" charset="0"/>
            </a:endParaRPr>
          </a:p>
        </p:txBody>
      </p:sp>
      <p:sp>
        <p:nvSpPr>
          <p:cNvPr id="8" name="TextBox 7"/>
          <p:cNvSpPr txBox="1"/>
          <p:nvPr/>
        </p:nvSpPr>
        <p:spPr>
          <a:xfrm>
            <a:off x="6452755" y="1636222"/>
            <a:ext cx="2576944" cy="1569660"/>
          </a:xfrm>
          <a:prstGeom prst="rect">
            <a:avLst/>
          </a:prstGeom>
          <a:noFill/>
        </p:spPr>
        <p:txBody>
          <a:bodyPr wrap="square" rtlCol="0">
            <a:spAutoFit/>
          </a:bodyPr>
          <a:lstStyle/>
          <a:p>
            <a:pPr marL="228600" indent="-228600"/>
            <a:r>
              <a:rPr lang="en-US" sz="2400" dirty="0" smtClean="0">
                <a:latin typeface="Georgia" panose="02040502050405020303" pitchFamily="18" charset="0"/>
                <a:cs typeface="Arial" pitchFamily="34" charset="0"/>
              </a:rPr>
              <a:t>More than 90% of our water comes from the aquifer system.</a:t>
            </a:r>
            <a:endParaRPr lang="en-US" sz="2400" dirty="0">
              <a:latin typeface="Georgia" panose="02040502050405020303" pitchFamily="18" charset="0"/>
              <a:cs typeface="Arial" pitchFamily="34" charset="0"/>
            </a:endParaRPr>
          </a:p>
        </p:txBody>
      </p:sp>
      <p:pic>
        <p:nvPicPr>
          <p:cNvPr id="9" name="Picture 8" descr="Floridan aquifer.png"/>
          <p:cNvPicPr>
            <a:picLocks noChangeAspect="1"/>
          </p:cNvPicPr>
          <p:nvPr/>
        </p:nvPicPr>
        <p:blipFill>
          <a:blip r:embed="rId3" cstate="print"/>
          <a:stretch>
            <a:fillRect/>
          </a:stretch>
        </p:blipFill>
        <p:spPr>
          <a:xfrm>
            <a:off x="304800" y="2057400"/>
            <a:ext cx="6217933" cy="3789282"/>
          </a:xfrm>
          <a:prstGeom prst="rect">
            <a:avLst/>
          </a:prstGeom>
        </p:spPr>
      </p:pic>
      <p:pic>
        <p:nvPicPr>
          <p:cNvPr id="12" name="Picture 11" descr="Core Sample.png"/>
          <p:cNvPicPr>
            <a:picLocks noChangeAspect="1"/>
          </p:cNvPicPr>
          <p:nvPr/>
        </p:nvPicPr>
        <p:blipFill>
          <a:blip r:embed="rId4" cstate="print"/>
          <a:stretch>
            <a:fillRect/>
          </a:stretch>
        </p:blipFill>
        <p:spPr>
          <a:xfrm>
            <a:off x="6477000" y="3528060"/>
            <a:ext cx="2307341" cy="3017526"/>
          </a:xfrm>
          <a:prstGeom prst="rect">
            <a:avLst/>
          </a:prstGeom>
        </p:spPr>
      </p:pic>
    </p:spTree>
    <p:extLst>
      <p:ext uri="{BB962C8B-B14F-4D97-AF65-F5344CB8AC3E}">
        <p14:creationId xmlns:p14="http://schemas.microsoft.com/office/powerpoint/2010/main" val="24107981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472940" y="487680"/>
            <a:ext cx="4655820" cy="3253740"/>
          </a:xfrm>
        </p:spPr>
        <p:txBody>
          <a:bodyPr anchor="t" anchorCtr="0">
            <a:noAutofit/>
          </a:bodyPr>
          <a:lstStyle/>
          <a:p>
            <a:pPr marL="0" indent="0" algn="ctr">
              <a:spcBef>
                <a:spcPts val="0"/>
              </a:spcBef>
              <a:spcAft>
                <a:spcPts val="1200"/>
              </a:spcAft>
              <a:buNone/>
            </a:pPr>
            <a:r>
              <a:rPr lang="en-US" sz="3600" b="1" dirty="0" smtClean="0">
                <a:latin typeface="Georgia" panose="02040502050405020303" pitchFamily="18" charset="0"/>
              </a:rPr>
              <a:t>What Happens </a:t>
            </a:r>
            <a:r>
              <a:rPr lang="en-US" sz="3600" b="1" dirty="0">
                <a:latin typeface="Georgia" panose="02040502050405020303" pitchFamily="18" charset="0"/>
              </a:rPr>
              <a:t>W</a:t>
            </a:r>
            <a:r>
              <a:rPr lang="en-US" sz="3600" b="1" dirty="0" smtClean="0">
                <a:latin typeface="Georgia" panose="02040502050405020303" pitchFamily="18" charset="0"/>
              </a:rPr>
              <a:t>hen We Overuse the Aquifer?</a:t>
            </a:r>
          </a:p>
          <a:p>
            <a:pPr>
              <a:spcBef>
                <a:spcPts val="0"/>
              </a:spcBef>
              <a:spcAft>
                <a:spcPts val="0"/>
              </a:spcAft>
              <a:buFont typeface="Arial" panose="020B0604020202020204" pitchFamily="34" charset="0"/>
              <a:buChar char="•"/>
            </a:pPr>
            <a:r>
              <a:rPr lang="en-US" sz="2400" dirty="0" smtClean="0">
                <a:latin typeface="Georgia" panose="02040502050405020303" pitchFamily="18" charset="0"/>
              </a:rPr>
              <a:t>Wetlands</a:t>
            </a:r>
          </a:p>
          <a:p>
            <a:pPr>
              <a:spcBef>
                <a:spcPts val="0"/>
              </a:spcBef>
              <a:spcAft>
                <a:spcPts val="0"/>
              </a:spcAft>
              <a:buFont typeface="Arial" panose="020B0604020202020204" pitchFamily="34" charset="0"/>
              <a:buChar char="•"/>
            </a:pPr>
            <a:r>
              <a:rPr lang="en-US" sz="2400" dirty="0" smtClean="0">
                <a:latin typeface="Georgia" panose="02040502050405020303" pitchFamily="18" charset="0"/>
              </a:rPr>
              <a:t>Spring flow</a:t>
            </a:r>
          </a:p>
          <a:p>
            <a:pPr>
              <a:spcBef>
                <a:spcPts val="0"/>
              </a:spcBef>
              <a:spcAft>
                <a:spcPts val="0"/>
              </a:spcAft>
              <a:buFont typeface="Arial" panose="020B0604020202020204" pitchFamily="34" charset="0"/>
              <a:buChar char="•"/>
            </a:pPr>
            <a:r>
              <a:rPr lang="en-US" sz="2400" dirty="0" smtClean="0">
                <a:latin typeface="Georgia" panose="02040502050405020303" pitchFamily="18" charset="0"/>
              </a:rPr>
              <a:t>Lake and river levels</a:t>
            </a:r>
          </a:p>
          <a:p>
            <a:pPr lvl="1">
              <a:buFont typeface="Arial" panose="020B0604020202020204" pitchFamily="34" charset="0"/>
              <a:buChar char="•"/>
            </a:pPr>
            <a:endParaRPr lang="en-US" sz="2000" dirty="0" smtClean="0">
              <a:latin typeface="Georgia" panose="02040502050405020303" pitchFamily="18" charset="0"/>
            </a:endParaRPr>
          </a:p>
          <a:p>
            <a:pPr marL="0" indent="0">
              <a:buNone/>
            </a:pPr>
            <a:endParaRPr lang="en-US" sz="3600" b="1" dirty="0">
              <a:latin typeface="Georgia" panose="02040502050405020303" pitchFamily="18" charset="0"/>
            </a:endParaRPr>
          </a:p>
        </p:txBody>
      </p:sp>
      <p:pic>
        <p:nvPicPr>
          <p:cNvPr id="7" name="Picture 6" descr="Salt Springs Discharge Measurement (56).jpg"/>
          <p:cNvPicPr>
            <a:picLocks noChangeAspect="1"/>
          </p:cNvPicPr>
          <p:nvPr/>
        </p:nvPicPr>
        <p:blipFill>
          <a:blip r:embed="rId2" cstate="print"/>
          <a:srcRect l="26094" t="2344" r="23281" b="52656"/>
          <a:stretch>
            <a:fillRect/>
          </a:stretch>
        </p:blipFill>
        <p:spPr>
          <a:xfrm>
            <a:off x="662940" y="4282441"/>
            <a:ext cx="3086099" cy="20573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495300"/>
            <a:ext cx="4267200" cy="3200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160" y="3619500"/>
            <a:ext cx="4800600" cy="3200400"/>
          </a:xfrm>
          <a:prstGeom prst="rect">
            <a:avLst/>
          </a:prstGeom>
        </p:spPr>
      </p:pic>
    </p:spTree>
    <p:extLst>
      <p:ext uri="{BB962C8B-B14F-4D97-AF65-F5344CB8AC3E}">
        <p14:creationId xmlns:p14="http://schemas.microsoft.com/office/powerpoint/2010/main" val="31272770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71281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Times" pitchFamily="18" charset="0"/>
            </a:endParaRPr>
          </a:p>
        </p:txBody>
      </p:sp>
      <p:pic>
        <p:nvPicPr>
          <p:cNvPr id="20" name="Picture 19" descr="aquifer background 2.png"/>
          <p:cNvPicPr>
            <a:picLocks noChangeAspect="1"/>
          </p:cNvPicPr>
          <p:nvPr/>
        </p:nvPicPr>
        <p:blipFill>
          <a:blip r:embed="rId3" cstate="print"/>
          <a:stretch>
            <a:fillRect/>
          </a:stretch>
        </p:blipFill>
        <p:spPr>
          <a:xfrm>
            <a:off x="0" y="0"/>
            <a:ext cx="9130247" cy="7034645"/>
          </a:xfrm>
          <a:prstGeom prst="rect">
            <a:avLst/>
          </a:prstGeom>
        </p:spPr>
      </p:pic>
      <p:sp>
        <p:nvSpPr>
          <p:cNvPr id="21" name="Rectangle 2"/>
          <p:cNvSpPr txBox="1">
            <a:spLocks noChangeArrowheads="1"/>
          </p:cNvSpPr>
          <p:nvPr/>
        </p:nvSpPr>
        <p:spPr bwMode="auto">
          <a:xfrm>
            <a:off x="755124" y="3224645"/>
            <a:ext cx="3124200" cy="609600"/>
          </a:xfrm>
          <a:prstGeom prst="rect">
            <a:avLst/>
          </a:prstGeom>
          <a:noFill/>
          <a:ln w="9525">
            <a:noFill/>
            <a:miter lim="800000"/>
            <a:headEnd/>
            <a:tailEnd/>
          </a:ln>
        </p:spPr>
        <p:txBody>
          <a:bodyPr anchor="ctr"/>
          <a:lstStyle/>
          <a:p>
            <a:pPr algn="ctr" eaLnBrk="1" hangingPunct="1"/>
            <a:r>
              <a:rPr lang="en-US" sz="2800" dirty="0" smtClean="0">
                <a:ln>
                  <a:solidFill>
                    <a:schemeClr val="tx1"/>
                  </a:solidFill>
                </a:ln>
                <a:solidFill>
                  <a:schemeClr val="bg1"/>
                </a:solidFill>
                <a:effectLst>
                  <a:outerShdw blurRad="38100" dist="38100" dir="2700000" algn="tl">
                    <a:srgbClr val="C0C0C0"/>
                  </a:outerShdw>
                </a:effectLst>
                <a:latin typeface="Arial Black" pitchFamily="-128" charset="0"/>
              </a:rPr>
              <a:t>Aquifer</a:t>
            </a:r>
            <a:endParaRPr lang="en-US" sz="2800" dirty="0">
              <a:ln>
                <a:solidFill>
                  <a:schemeClr val="tx1"/>
                </a:solidFill>
              </a:ln>
              <a:solidFill>
                <a:schemeClr val="bg1"/>
              </a:solidFill>
              <a:effectLst>
                <a:outerShdw blurRad="38100" dist="38100" dir="2700000" algn="tl">
                  <a:srgbClr val="C0C0C0"/>
                </a:outerShdw>
              </a:effectLst>
              <a:latin typeface="Arial Black" pitchFamily="-128" charset="0"/>
            </a:endParaRPr>
          </a:p>
        </p:txBody>
      </p:sp>
      <p:sp>
        <p:nvSpPr>
          <p:cNvPr id="22" name="Freeform 21"/>
          <p:cNvSpPr>
            <a:spLocks noChangeArrowheads="1"/>
          </p:cNvSpPr>
          <p:nvPr/>
        </p:nvSpPr>
        <p:spPr bwMode="auto">
          <a:xfrm>
            <a:off x="1288524" y="1014845"/>
            <a:ext cx="1828800" cy="482600"/>
          </a:xfrm>
          <a:custGeom>
            <a:avLst/>
            <a:gdLst>
              <a:gd name="T0" fmla="*/ 0 w 1828800"/>
              <a:gd name="T1" fmla="*/ 241300 h 482600"/>
              <a:gd name="T2" fmla="*/ 457200 w 1828800"/>
              <a:gd name="T3" fmla="*/ 241300 h 482600"/>
              <a:gd name="T4" fmla="*/ 457200 w 1828800"/>
              <a:gd name="T5" fmla="*/ 0 h 482600"/>
              <a:gd name="T6" fmla="*/ 1371600 w 1828800"/>
              <a:gd name="T7" fmla="*/ 0 h 482600"/>
              <a:gd name="T8" fmla="*/ 1371600 w 1828800"/>
              <a:gd name="T9" fmla="*/ 241300 h 482600"/>
              <a:gd name="T10" fmla="*/ 1828800 w 1828800"/>
              <a:gd name="T11" fmla="*/ 241300 h 482600"/>
              <a:gd name="T12" fmla="*/ 914400 w 1828800"/>
              <a:gd name="T13" fmla="*/ 482600 h 482600"/>
              <a:gd name="T14" fmla="*/ 0 w 1828800"/>
              <a:gd name="T15" fmla="*/ 241300 h 482600"/>
              <a:gd name="T16" fmla="*/ 0 60000 65536"/>
              <a:gd name="T17" fmla="*/ 0 60000 65536"/>
              <a:gd name="T18" fmla="*/ 0 60000 65536"/>
              <a:gd name="T19" fmla="*/ 0 60000 65536"/>
              <a:gd name="T20" fmla="*/ 0 60000 65536"/>
              <a:gd name="T21" fmla="*/ 0 60000 65536"/>
              <a:gd name="T22" fmla="*/ 0 60000 65536"/>
              <a:gd name="T23" fmla="*/ 0 60000 65536"/>
              <a:gd name="T24" fmla="*/ 0 w 1828800"/>
              <a:gd name="T25" fmla="*/ 0 h 482600"/>
              <a:gd name="T26" fmla="*/ 1828800 w 1828800"/>
              <a:gd name="T27" fmla="*/ 482600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8800" h="482600">
                <a:moveTo>
                  <a:pt x="0" y="241300"/>
                </a:moveTo>
                <a:lnTo>
                  <a:pt x="457200" y="241300"/>
                </a:lnTo>
                <a:lnTo>
                  <a:pt x="457200" y="0"/>
                </a:lnTo>
                <a:lnTo>
                  <a:pt x="1371600" y="0"/>
                </a:lnTo>
                <a:lnTo>
                  <a:pt x="1371600" y="241300"/>
                </a:lnTo>
                <a:lnTo>
                  <a:pt x="1828800" y="241300"/>
                </a:lnTo>
                <a:lnTo>
                  <a:pt x="914400" y="482600"/>
                </a:lnTo>
                <a:lnTo>
                  <a:pt x="0" y="241300"/>
                </a:lnTo>
                <a:close/>
              </a:path>
            </a:pathLst>
          </a:custGeom>
          <a:solidFill>
            <a:srgbClr val="3C8C93"/>
          </a:solidFill>
          <a:ln w="9525">
            <a:solidFill>
              <a:schemeClr val="bg1"/>
            </a:solidFill>
            <a:miter lim="800000"/>
            <a:headEnd/>
            <a:tailEnd/>
          </a:ln>
          <a:effectLst>
            <a:outerShdw dist="38100" dir="2700000" rotWithShape="0">
              <a:srgbClr val="808080"/>
            </a:outerShdw>
          </a:effectLst>
        </p:spPr>
        <p:txBody>
          <a:bodyPr/>
          <a:lstStyle/>
          <a:p>
            <a:endParaRPr lang="en-US"/>
          </a:p>
        </p:txBody>
      </p:sp>
      <p:sp>
        <p:nvSpPr>
          <p:cNvPr id="23" name="Freeform 22"/>
          <p:cNvSpPr>
            <a:spLocks noChangeArrowheads="1"/>
          </p:cNvSpPr>
          <p:nvPr/>
        </p:nvSpPr>
        <p:spPr bwMode="auto">
          <a:xfrm>
            <a:off x="1364724" y="5282045"/>
            <a:ext cx="1828800" cy="558800"/>
          </a:xfrm>
          <a:custGeom>
            <a:avLst/>
            <a:gdLst>
              <a:gd name="T0" fmla="*/ 0 w 1828800"/>
              <a:gd name="T1" fmla="*/ 279400 h 558800"/>
              <a:gd name="T2" fmla="*/ 914400 w 1828800"/>
              <a:gd name="T3" fmla="*/ 0 h 558800"/>
              <a:gd name="T4" fmla="*/ 1828800 w 1828800"/>
              <a:gd name="T5" fmla="*/ 279400 h 558800"/>
              <a:gd name="T6" fmla="*/ 1371600 w 1828800"/>
              <a:gd name="T7" fmla="*/ 279400 h 558800"/>
              <a:gd name="T8" fmla="*/ 1371600 w 1828800"/>
              <a:gd name="T9" fmla="*/ 558800 h 558800"/>
              <a:gd name="T10" fmla="*/ 457200 w 1828800"/>
              <a:gd name="T11" fmla="*/ 558800 h 558800"/>
              <a:gd name="T12" fmla="*/ 457200 w 1828800"/>
              <a:gd name="T13" fmla="*/ 279400 h 558800"/>
              <a:gd name="T14" fmla="*/ 0 w 1828800"/>
              <a:gd name="T15" fmla="*/ 279400 h 558800"/>
              <a:gd name="T16" fmla="*/ 0 60000 65536"/>
              <a:gd name="T17" fmla="*/ 0 60000 65536"/>
              <a:gd name="T18" fmla="*/ 0 60000 65536"/>
              <a:gd name="T19" fmla="*/ 0 60000 65536"/>
              <a:gd name="T20" fmla="*/ 0 60000 65536"/>
              <a:gd name="T21" fmla="*/ 0 60000 65536"/>
              <a:gd name="T22" fmla="*/ 0 60000 65536"/>
              <a:gd name="T23" fmla="*/ 0 60000 65536"/>
              <a:gd name="T24" fmla="*/ 0 w 1828800"/>
              <a:gd name="T25" fmla="*/ 0 h 558800"/>
              <a:gd name="T26" fmla="*/ 1828800 w 1828800"/>
              <a:gd name="T27" fmla="*/ 558800 h 558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8800" h="558800">
                <a:moveTo>
                  <a:pt x="0" y="279400"/>
                </a:moveTo>
                <a:lnTo>
                  <a:pt x="914400" y="0"/>
                </a:lnTo>
                <a:lnTo>
                  <a:pt x="1828800" y="279400"/>
                </a:lnTo>
                <a:lnTo>
                  <a:pt x="1371600" y="279400"/>
                </a:lnTo>
                <a:lnTo>
                  <a:pt x="1371600" y="558800"/>
                </a:lnTo>
                <a:lnTo>
                  <a:pt x="457200" y="558800"/>
                </a:lnTo>
                <a:lnTo>
                  <a:pt x="457200" y="279400"/>
                </a:lnTo>
                <a:lnTo>
                  <a:pt x="0" y="279400"/>
                </a:lnTo>
                <a:close/>
              </a:path>
            </a:pathLst>
          </a:custGeom>
          <a:solidFill>
            <a:srgbClr val="FF6600"/>
          </a:solidFill>
          <a:ln w="9525">
            <a:noFill/>
            <a:miter lim="800000"/>
            <a:headEnd/>
            <a:tailEnd/>
          </a:ln>
          <a:effectLst>
            <a:outerShdw dist="38100" dir="2700000" rotWithShape="0">
              <a:srgbClr val="808080"/>
            </a:outerShdw>
          </a:effectLst>
        </p:spPr>
        <p:txBody>
          <a:bodyPr/>
          <a:lstStyle/>
          <a:p>
            <a:endParaRPr lang="en-US"/>
          </a:p>
        </p:txBody>
      </p:sp>
      <p:sp>
        <p:nvSpPr>
          <p:cNvPr id="24" name="Title 1"/>
          <p:cNvSpPr>
            <a:spLocks noGrp="1"/>
          </p:cNvSpPr>
          <p:nvPr>
            <p:ph type="ctrTitle"/>
          </p:nvPr>
        </p:nvSpPr>
        <p:spPr>
          <a:xfrm>
            <a:off x="4031724" y="1472045"/>
            <a:ext cx="5029200" cy="838200"/>
          </a:xfrm>
        </p:spPr>
        <p:txBody>
          <a:bodyPr anchor="t" anchorCtr="0">
            <a:noAutofit/>
          </a:bodyPr>
          <a:lstStyle/>
          <a:p>
            <a:r>
              <a:rPr lang="en-US" sz="3600" dirty="0" smtClean="0">
                <a:latin typeface="Georgia" panose="02040502050405020303" pitchFamily="18" charset="0"/>
              </a:rPr>
              <a:t>What Happens </a:t>
            </a:r>
            <a:r>
              <a:rPr lang="en-US" sz="3600" dirty="0">
                <a:latin typeface="Georgia" panose="02040502050405020303" pitchFamily="18" charset="0"/>
              </a:rPr>
              <a:t>W</a:t>
            </a:r>
            <a:r>
              <a:rPr lang="en-US" sz="3600" dirty="0" smtClean="0">
                <a:latin typeface="Georgia" panose="02040502050405020303" pitchFamily="18" charset="0"/>
              </a:rPr>
              <a:t>hen </a:t>
            </a:r>
            <a:r>
              <a:rPr lang="en-US" sz="3600" dirty="0">
                <a:latin typeface="Georgia" panose="02040502050405020303" pitchFamily="18" charset="0"/>
              </a:rPr>
              <a:t>W</a:t>
            </a:r>
            <a:r>
              <a:rPr lang="en-US" sz="3600" dirty="0" smtClean="0">
                <a:latin typeface="Georgia" panose="02040502050405020303" pitchFamily="18" charset="0"/>
              </a:rPr>
              <a:t>e </a:t>
            </a:r>
            <a:r>
              <a:rPr lang="en-US" sz="3600" dirty="0">
                <a:latin typeface="Georgia" panose="02040502050405020303" pitchFamily="18" charset="0"/>
              </a:rPr>
              <a:t>O</a:t>
            </a:r>
            <a:r>
              <a:rPr lang="en-US" sz="3600" dirty="0" smtClean="0">
                <a:latin typeface="Georgia" panose="02040502050405020303" pitchFamily="18" charset="0"/>
              </a:rPr>
              <a:t>veruse the Aquifer?</a:t>
            </a:r>
            <a:endParaRPr lang="en-US" sz="3600" dirty="0">
              <a:latin typeface="Georgia" panose="02040502050405020303" pitchFamily="18" charset="0"/>
            </a:endParaRPr>
          </a:p>
        </p:txBody>
      </p:sp>
      <p:sp>
        <p:nvSpPr>
          <p:cNvPr id="25" name="TextBox 24"/>
          <p:cNvSpPr txBox="1"/>
          <p:nvPr/>
        </p:nvSpPr>
        <p:spPr>
          <a:xfrm>
            <a:off x="4488924" y="3529445"/>
            <a:ext cx="4343400" cy="2012859"/>
          </a:xfrm>
          <a:prstGeom prst="rect">
            <a:avLst/>
          </a:prstGeom>
          <a:noFill/>
        </p:spPr>
        <p:txBody>
          <a:bodyPr wrap="square" rtlCol="0">
            <a:spAutoFit/>
          </a:bodyPr>
          <a:lstStyle/>
          <a:p>
            <a:pPr marL="228600" indent="-228600">
              <a:buFont typeface="Arial" pitchFamily="34" charset="0"/>
              <a:buChar char="•"/>
            </a:pPr>
            <a:r>
              <a:rPr lang="en-US" sz="2400" dirty="0" smtClean="0">
                <a:latin typeface="Georgia" panose="02040502050405020303" pitchFamily="18" charset="0"/>
                <a:cs typeface="Arial" pitchFamily="34" charset="0"/>
              </a:rPr>
              <a:t>Acts like a sponge, drawing water down from the land surface.</a:t>
            </a:r>
          </a:p>
          <a:p>
            <a:pPr marL="228600" indent="-228600">
              <a:buFont typeface="Arial" pitchFamily="34" charset="0"/>
              <a:buChar char="•"/>
            </a:pPr>
            <a:r>
              <a:rPr lang="en-US" sz="2400" dirty="0" smtClean="0">
                <a:latin typeface="Georgia" panose="02040502050405020303" pitchFamily="18" charset="0"/>
                <a:cs typeface="Arial" pitchFamily="34" charset="0"/>
              </a:rPr>
              <a:t>Draws salt water up into freshwater zones.</a:t>
            </a:r>
          </a:p>
        </p:txBody>
      </p:sp>
      <p:sp>
        <p:nvSpPr>
          <p:cNvPr id="26" name="Rectangle 25"/>
          <p:cNvSpPr/>
          <p:nvPr/>
        </p:nvSpPr>
        <p:spPr>
          <a:xfrm>
            <a:off x="831324" y="481445"/>
            <a:ext cx="2743200" cy="304800"/>
          </a:xfrm>
          <a:prstGeom prst="rect">
            <a:avLst/>
          </a:prstGeom>
          <a:solidFill>
            <a:schemeClr val="bg1">
              <a:lumMod val="85000"/>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p:cNvSpPr txBox="1">
            <a:spLocks noChangeArrowheads="1"/>
          </p:cNvSpPr>
          <p:nvPr/>
        </p:nvSpPr>
        <p:spPr bwMode="auto">
          <a:xfrm>
            <a:off x="602724" y="329045"/>
            <a:ext cx="3200400" cy="609600"/>
          </a:xfrm>
          <a:prstGeom prst="rect">
            <a:avLst/>
          </a:prstGeom>
          <a:noFill/>
          <a:ln w="9525">
            <a:noFill/>
            <a:miter lim="800000"/>
            <a:headEnd/>
            <a:tailEnd/>
          </a:ln>
          <a:effectLst>
            <a:outerShdw dist="38100" dir="2700000" rotWithShape="0">
              <a:srgbClr val="808080"/>
            </a:outerShdw>
          </a:effectLst>
        </p:spPr>
        <p:txBody>
          <a:bodyPr anchor="ctr"/>
          <a:lstStyle/>
          <a:p>
            <a:pPr algn="ctr" eaLnBrk="1" hangingPunct="1">
              <a:buNone/>
            </a:pPr>
            <a:r>
              <a:rPr lang="en-US" sz="2800" dirty="0" smtClean="0">
                <a:ln>
                  <a:solidFill>
                    <a:schemeClr val="tx1"/>
                  </a:solidFill>
                </a:ln>
                <a:solidFill>
                  <a:srgbClr val="4597A0"/>
                </a:solidFill>
                <a:latin typeface="Arial Black" pitchFamily="-128" charset="0"/>
              </a:rPr>
              <a:t>FRESHWATER</a:t>
            </a:r>
            <a:endParaRPr lang="en-US" sz="2800" dirty="0">
              <a:ln>
                <a:solidFill>
                  <a:schemeClr val="tx1"/>
                </a:solidFill>
              </a:ln>
              <a:solidFill>
                <a:srgbClr val="4597A0"/>
              </a:solidFill>
              <a:latin typeface="Arial Black" pitchFamily="-128" charset="0"/>
            </a:endParaRPr>
          </a:p>
        </p:txBody>
      </p:sp>
      <p:sp>
        <p:nvSpPr>
          <p:cNvPr id="28" name="Rectangle 27"/>
          <p:cNvSpPr/>
          <p:nvPr/>
        </p:nvSpPr>
        <p:spPr>
          <a:xfrm>
            <a:off x="1059924" y="6120245"/>
            <a:ext cx="2590800" cy="304800"/>
          </a:xfrm>
          <a:prstGeom prst="rect">
            <a:avLst/>
          </a:prstGeom>
          <a:solidFill>
            <a:schemeClr val="bg1">
              <a:lumMod val="85000"/>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p:cNvSpPr txBox="1">
            <a:spLocks noChangeArrowheads="1"/>
          </p:cNvSpPr>
          <p:nvPr/>
        </p:nvSpPr>
        <p:spPr bwMode="auto">
          <a:xfrm>
            <a:off x="907524" y="5967845"/>
            <a:ext cx="2895600" cy="609600"/>
          </a:xfrm>
          <a:prstGeom prst="rect">
            <a:avLst/>
          </a:prstGeom>
          <a:noFill/>
          <a:ln w="9525">
            <a:noFill/>
            <a:miter lim="800000"/>
            <a:headEnd/>
            <a:tailEnd/>
          </a:ln>
        </p:spPr>
        <p:txBody>
          <a:bodyPr anchor="ctr"/>
          <a:lstStyle/>
          <a:p>
            <a:pPr algn="ctr" eaLnBrk="1" hangingPunct="1">
              <a:buNone/>
            </a:pPr>
            <a:r>
              <a:rPr lang="en-US" sz="2800" dirty="0" smtClean="0">
                <a:ln>
                  <a:solidFill>
                    <a:schemeClr val="tx1"/>
                  </a:solidFill>
                </a:ln>
                <a:solidFill>
                  <a:srgbClr val="FF6600"/>
                </a:solidFill>
                <a:effectLst>
                  <a:outerShdw blurRad="38100" dist="38100" dir="2700000" algn="tl">
                    <a:srgbClr val="C0C0C0"/>
                  </a:outerShdw>
                </a:effectLst>
                <a:latin typeface="Arial Black" pitchFamily="-128" charset="0"/>
              </a:rPr>
              <a:t>SALT WATER</a:t>
            </a:r>
            <a:endParaRPr lang="en-US" sz="2800" dirty="0">
              <a:ln>
                <a:solidFill>
                  <a:schemeClr val="tx1"/>
                </a:solidFill>
              </a:ln>
              <a:solidFill>
                <a:srgbClr val="FF6600"/>
              </a:solidFill>
              <a:effectLst>
                <a:outerShdw blurRad="38100" dist="38100" dir="2700000" algn="tl">
                  <a:srgbClr val="C0C0C0"/>
                </a:outerShdw>
              </a:effectLst>
              <a:latin typeface="Arial Black" pitchFamily="-128" charset="0"/>
            </a:endParaRPr>
          </a:p>
        </p:txBody>
      </p:sp>
    </p:spTree>
    <p:extLst>
      <p:ext uri="{BB962C8B-B14F-4D97-AF65-F5344CB8AC3E}">
        <p14:creationId xmlns:p14="http://schemas.microsoft.com/office/powerpoint/2010/main" val="1448727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withEffect">
                                  <p:stCondLst>
                                    <p:cond delay="0"/>
                                  </p:stCondLst>
                                  <p:childTnLst>
                                    <p:anim calcmode="discrete" valueType="str">
                                      <p:cBhvr>
                                        <p:cTn id="6" dur="1000" fill="hold"/>
                                        <p:tgtEl>
                                          <p:spTgt spid="22"/>
                                        </p:tgtEl>
                                        <p:attrNameLst>
                                          <p:attrName>style.visibility</p:attrName>
                                        </p:attrNameLst>
                                      </p:cBhvr>
                                      <p:tavLst>
                                        <p:tav tm="0">
                                          <p:val>
                                            <p:strVal val="hidden"/>
                                          </p:val>
                                        </p:tav>
                                        <p:tav tm="50000">
                                          <p:val>
                                            <p:strVal val="visible"/>
                                          </p:val>
                                        </p:tav>
                                      </p:tavLst>
                                    </p:anim>
                                  </p:childTnLst>
                                </p:cTn>
                              </p:par>
                              <p:par>
                                <p:cTn id="7" presetID="35" presetClass="emph" presetSubtype="0" repeatCount="4000" fill="hold" grpId="0" nodeType="withEffect">
                                  <p:stCondLst>
                                    <p:cond delay="0"/>
                                  </p:stCondLst>
                                  <p:childTnLst>
                                    <p:anim calcmode="discrete" valueType="str">
                                      <p:cBhvr>
                                        <p:cTn id="8"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3938588" y="2881313"/>
            <a:ext cx="9144000" cy="0"/>
          </a:xfrm>
          <a:prstGeom prst="rect">
            <a:avLst/>
          </a:prstGeom>
          <a:noFill/>
          <a:ln w="9525">
            <a:noFill/>
            <a:miter lim="800000"/>
            <a:headEnd/>
            <a:tailEnd/>
          </a:ln>
          <a:effectLst/>
        </p:spPr>
        <p:txBody>
          <a:bodyPr>
            <a:spAutoFit/>
          </a:bodyPr>
          <a:lstStyle/>
          <a:p>
            <a:endParaRPr lang="en-US" dirty="0"/>
          </a:p>
        </p:txBody>
      </p:sp>
      <p:sp>
        <p:nvSpPr>
          <p:cNvPr id="6" name="Rectangle 2"/>
          <p:cNvSpPr>
            <a:spLocks noGrp="1" noChangeArrowheads="1"/>
          </p:cNvSpPr>
          <p:nvPr>
            <p:ph type="title"/>
          </p:nvPr>
        </p:nvSpPr>
        <p:spPr>
          <a:xfrm>
            <a:off x="840828" y="651642"/>
            <a:ext cx="7788165" cy="1061543"/>
          </a:xfrm>
        </p:spPr>
        <p:txBody>
          <a:bodyPr/>
          <a:lstStyle/>
          <a:p>
            <a:pPr>
              <a:spcBef>
                <a:spcPct val="50000"/>
              </a:spcBef>
            </a:pPr>
            <a:r>
              <a:rPr kumimoji="1" lang="en-US" sz="3600" b="1" dirty="0" smtClean="0">
                <a:solidFill>
                  <a:schemeClr val="tx1"/>
                </a:solidFill>
              </a:rPr>
              <a:t/>
            </a:r>
            <a:br>
              <a:rPr kumimoji="1" lang="en-US" sz="3600" b="1" dirty="0" smtClean="0">
                <a:solidFill>
                  <a:schemeClr val="tx1"/>
                </a:solidFill>
              </a:rPr>
            </a:br>
            <a:endParaRPr lang="en-US" sz="3600" dirty="0">
              <a:solidFill>
                <a:schemeClr val="accent2"/>
              </a:solidFill>
              <a:latin typeface="Tahoma" pitchFamily="34" charset="0"/>
            </a:endParaRPr>
          </a:p>
        </p:txBody>
      </p:sp>
      <p:sp>
        <p:nvSpPr>
          <p:cNvPr id="7" name="TextBox 6"/>
          <p:cNvSpPr txBox="1"/>
          <p:nvPr/>
        </p:nvSpPr>
        <p:spPr>
          <a:xfrm>
            <a:off x="457200" y="716564"/>
            <a:ext cx="8309610" cy="1200329"/>
          </a:xfrm>
          <a:prstGeom prst="rect">
            <a:avLst/>
          </a:prstGeom>
          <a:noFill/>
        </p:spPr>
        <p:txBody>
          <a:bodyPr wrap="square" rtlCol="0">
            <a:spAutoFit/>
          </a:bodyPr>
          <a:lstStyle/>
          <a:p>
            <a:pPr algn="ctr">
              <a:buNone/>
            </a:pPr>
            <a:endParaRPr lang="en-US" sz="3600" b="1" dirty="0" smtClean="0">
              <a:latin typeface="Georgia" panose="02040502050405020303" pitchFamily="18" charset="0"/>
              <a:cs typeface="Gautami" panose="020B0502040204020203" pitchFamily="34" charset="0"/>
            </a:endParaRPr>
          </a:p>
          <a:p>
            <a:pPr algn="ctr">
              <a:buNone/>
            </a:pPr>
            <a:r>
              <a:rPr lang="en-US" sz="3600" b="1" dirty="0" smtClean="0">
                <a:latin typeface="Georgia" panose="02040502050405020303" pitchFamily="18" charset="0"/>
                <a:cs typeface="Gautami" panose="020B0502040204020203" pitchFamily="34" charset="0"/>
              </a:rPr>
              <a:t>What is CFWI?</a:t>
            </a:r>
            <a:endParaRPr lang="en-US" sz="3600" b="1" dirty="0">
              <a:latin typeface="Georgia" panose="02040502050405020303" pitchFamily="18" charset="0"/>
              <a:cs typeface="Gautami" panose="020B0502040204020203" pitchFamily="34" charset="0"/>
            </a:endParaRPr>
          </a:p>
        </p:txBody>
      </p:sp>
      <p:sp>
        <p:nvSpPr>
          <p:cNvPr id="8" name="TextBox 7"/>
          <p:cNvSpPr txBox="1"/>
          <p:nvPr/>
        </p:nvSpPr>
        <p:spPr>
          <a:xfrm>
            <a:off x="840827" y="1417637"/>
            <a:ext cx="7788166" cy="2554545"/>
          </a:xfrm>
          <a:prstGeom prst="rect">
            <a:avLst/>
          </a:prstGeom>
          <a:noFill/>
        </p:spPr>
        <p:txBody>
          <a:bodyPr wrap="square" rtlCol="0">
            <a:spAutoFit/>
          </a:bodyPr>
          <a:lstStyle/>
          <a:p>
            <a:pPr lvl="0"/>
            <a:endParaRPr lang="en-US" sz="2400" dirty="0" smtClean="0"/>
          </a:p>
          <a:p>
            <a:pPr lvl="0" algn="ctr">
              <a:buNone/>
            </a:pPr>
            <a:endParaRPr lang="en-US" sz="2800" dirty="0"/>
          </a:p>
          <a:p>
            <a:pPr lvl="0">
              <a:buNone/>
            </a:pPr>
            <a:r>
              <a:rPr lang="en-US" sz="3200" dirty="0" smtClean="0">
                <a:latin typeface="Georgia" panose="02040502050405020303" pitchFamily="18" charset="0"/>
              </a:rPr>
              <a:t>A </a:t>
            </a:r>
            <a:r>
              <a:rPr lang="en-US" sz="3200" dirty="0">
                <a:latin typeface="Georgia" panose="02040502050405020303" pitchFamily="18" charset="0"/>
              </a:rPr>
              <a:t>collaborative </a:t>
            </a:r>
            <a:r>
              <a:rPr lang="en-US" sz="3200" b="1" dirty="0">
                <a:latin typeface="Georgia" panose="02040502050405020303" pitchFamily="18" charset="0"/>
              </a:rPr>
              <a:t>regional</a:t>
            </a:r>
            <a:r>
              <a:rPr lang="en-US" sz="3200" dirty="0">
                <a:latin typeface="Georgia" panose="02040502050405020303" pitchFamily="18" charset="0"/>
              </a:rPr>
              <a:t> water supply </a:t>
            </a:r>
            <a:r>
              <a:rPr lang="en-US" sz="3200" dirty="0" smtClean="0">
                <a:latin typeface="Georgia" panose="02040502050405020303" pitchFamily="18" charset="0"/>
              </a:rPr>
              <a:t>effort to </a:t>
            </a:r>
            <a:r>
              <a:rPr lang="en-US" sz="3200" dirty="0">
                <a:latin typeface="Georgia" panose="02040502050405020303" pitchFamily="18" charset="0"/>
              </a:rPr>
              <a:t>protect, conserve and restore our water </a:t>
            </a:r>
            <a:r>
              <a:rPr lang="en-US" sz="3200" dirty="0" smtClean="0">
                <a:latin typeface="Georgia" panose="02040502050405020303" pitchFamily="18" charset="0"/>
              </a:rPr>
              <a:t>resources.</a:t>
            </a:r>
            <a:endParaRPr lang="en-US" sz="3200" dirty="0">
              <a:solidFill>
                <a:srgbClr val="254061"/>
              </a:solidFill>
              <a:latin typeface="Georgia" panose="02040502050405020303" pitchFamily="18" charset="0"/>
              <a:cs typeface="Arial"/>
            </a:endParaRPr>
          </a:p>
        </p:txBody>
      </p:sp>
    </p:spTree>
    <p:extLst>
      <p:ext uri="{BB962C8B-B14F-4D97-AF65-F5344CB8AC3E}">
        <p14:creationId xmlns:p14="http://schemas.microsoft.com/office/powerpoint/2010/main" val="19267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FWI new">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FWI new">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FWI new">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4831</TotalTime>
  <Words>1399</Words>
  <Application>Microsoft Office PowerPoint</Application>
  <PresentationFormat>On-screen Show (4:3)</PresentationFormat>
  <Paragraphs>358</Paragraphs>
  <Slides>22</Slides>
  <Notes>19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CFWI new</vt:lpstr>
      <vt:lpstr>4_CFWI new</vt:lpstr>
      <vt:lpstr>5_CFWI new</vt:lpstr>
      <vt:lpstr>Central Florida Water Initiative Water For Tomorrow</vt:lpstr>
      <vt:lpstr>          Welcome and Overview       Michael Minton       Dean Mead</vt:lpstr>
      <vt:lpstr>             Central Florida   Water  Initiative:  Why this Matters   Jim Fletcher  Extension Director  UF IFAS Osceola Extension   Michael Minton  Shareholder     Dean Mead  </vt:lpstr>
      <vt:lpstr>           Background and Review  of the   Proposed Solution Plan      Robert Beltran   Executive Director  Southwest Florida WMD</vt:lpstr>
      <vt:lpstr>PowerPoint Presentation</vt:lpstr>
      <vt:lpstr>Where Does Our Water Come From?</vt:lpstr>
      <vt:lpstr>PowerPoint Presentation</vt:lpstr>
      <vt:lpstr>What Happens When We Overuse the Aquifer?</vt:lpstr>
      <vt:lpstr> </vt:lpstr>
      <vt:lpstr>  Guidance Document   Principles</vt:lpstr>
      <vt:lpstr>One RWSP for the CFWI Region</vt:lpstr>
      <vt:lpstr>             Solutions Discussion    Robert Beltran Executive Director, Southwest Florida WMD  Len Lindahl, P.E. Assistant Executive Director, South Florida WMD  Michael Register Director, Division of Regulatory, Engineering and Environmental Services, St. Johns River WMD  </vt:lpstr>
      <vt:lpstr>Solutions Team </vt:lpstr>
      <vt:lpstr>Key Findings</vt:lpstr>
      <vt:lpstr>Implementation Strategy</vt:lpstr>
      <vt:lpstr>Water Conservation</vt:lpstr>
      <vt:lpstr>Prevention and Recovery</vt:lpstr>
      <vt:lpstr>Regional Project Solutions</vt:lpstr>
      <vt:lpstr>Implementation Strategy</vt:lpstr>
      <vt:lpstr>Other Issues? </vt:lpstr>
      <vt:lpstr>CFWI Plan Schedule</vt:lpstr>
      <vt:lpstr> </vt:lpstr>
    </vt:vector>
  </TitlesOfParts>
  <Company>SWFWMD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 Mickel</dc:creator>
  <cp:lastModifiedBy>Claudia Beckford</cp:lastModifiedBy>
  <cp:revision>126</cp:revision>
  <cp:lastPrinted>2015-05-05T12:41:04Z</cp:lastPrinted>
  <dcterms:created xsi:type="dcterms:W3CDTF">2015-03-11T15:49:16Z</dcterms:created>
  <dcterms:modified xsi:type="dcterms:W3CDTF">2015-06-17T20:59:42Z</dcterms:modified>
</cp:coreProperties>
</file>