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19"/>
  </p:notesMasterIdLst>
  <p:handoutMasterIdLst>
    <p:handoutMasterId r:id="rId20"/>
  </p:handoutMasterIdLst>
  <p:sldIdLst>
    <p:sldId id="256" r:id="rId2"/>
    <p:sldId id="306" r:id="rId3"/>
    <p:sldId id="257" r:id="rId4"/>
    <p:sldId id="284" r:id="rId5"/>
    <p:sldId id="322" r:id="rId6"/>
    <p:sldId id="323" r:id="rId7"/>
    <p:sldId id="324" r:id="rId8"/>
    <p:sldId id="325" r:id="rId9"/>
    <p:sldId id="326" r:id="rId10"/>
    <p:sldId id="327" r:id="rId11"/>
    <p:sldId id="328" r:id="rId12"/>
    <p:sldId id="329" r:id="rId13"/>
    <p:sldId id="330" r:id="rId14"/>
    <p:sldId id="331" r:id="rId15"/>
    <p:sldId id="332" r:id="rId16"/>
    <p:sldId id="333" r:id="rId17"/>
    <p:sldId id="321" r:id="rId18"/>
  </p:sldIdLst>
  <p:sldSz cx="9144000" cy="6858000" type="screen4x3"/>
  <p:notesSz cx="6858000" cy="9147175"/>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33CC"/>
    <a:srgbClr val="F8F8F8"/>
    <a:srgbClr val="FFFF00"/>
    <a:srgbClr val="000000"/>
    <a:srgbClr val="CBCBCB"/>
    <a:srgbClr val="008080"/>
    <a:srgbClr val="0099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91" autoAdjust="0"/>
    <p:restoredTop sz="94628" autoAdjust="0"/>
  </p:normalViewPr>
  <p:slideViewPr>
    <p:cSldViewPr>
      <p:cViewPr>
        <p:scale>
          <a:sx n="75" d="100"/>
          <a:sy n="75" d="100"/>
        </p:scale>
        <p:origin x="-996" y="-60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46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p>
        </p:txBody>
      </p:sp>
      <p:sp>
        <p:nvSpPr>
          <p:cNvPr id="62467"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p>
        </p:txBody>
      </p:sp>
      <p:sp>
        <p:nvSpPr>
          <p:cNvPr id="62468" name="Rectangle 4"/>
          <p:cNvSpPr>
            <a:spLocks noGrp="1" noChangeArrowheads="1"/>
          </p:cNvSpPr>
          <p:nvPr>
            <p:ph type="ftr" sz="quarter" idx="2"/>
          </p:nvPr>
        </p:nvSpPr>
        <p:spPr bwMode="auto">
          <a:xfrm>
            <a:off x="0" y="8688388"/>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p>
        </p:txBody>
      </p:sp>
      <p:sp>
        <p:nvSpPr>
          <p:cNvPr id="62469" name="Rectangle 5"/>
          <p:cNvSpPr>
            <a:spLocks noGrp="1" noChangeArrowheads="1"/>
          </p:cNvSpPr>
          <p:nvPr>
            <p:ph type="sldNum" sz="quarter" idx="3"/>
          </p:nvPr>
        </p:nvSpPr>
        <p:spPr bwMode="auto">
          <a:xfrm>
            <a:off x="3884613" y="8688388"/>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008C2B26-2F53-4123-9AEA-B5208B7B24A7}" type="slidenum">
              <a:rPr lang="en-US"/>
              <a:pPr/>
              <a:t>‹#›</a:t>
            </a:fld>
            <a:endParaRPr lang="en-US"/>
          </a:p>
        </p:txBody>
      </p:sp>
    </p:spTree>
    <p:extLst>
      <p:ext uri="{BB962C8B-B14F-4D97-AF65-F5344CB8AC3E}">
        <p14:creationId xmlns:p14="http://schemas.microsoft.com/office/powerpoint/2010/main" val="2505596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747352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89AD0C5-4368-4697-935F-42C0774D84B5}" type="datetimeFigureOut">
              <a:rPr lang="en-US" smtClean="0"/>
              <a:t>2/18/2014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B806D6-8C51-4509-8C34-D255862F349B}" type="slidenum">
              <a:rPr lang="en-US" smtClean="0"/>
              <a:t>‹#›</a:t>
            </a:fld>
            <a:endParaRPr lang="en-US"/>
          </a:p>
        </p:txBody>
      </p:sp>
    </p:spTree>
    <p:extLst>
      <p:ext uri="{BB962C8B-B14F-4D97-AF65-F5344CB8AC3E}">
        <p14:creationId xmlns:p14="http://schemas.microsoft.com/office/powerpoint/2010/main" val="6756573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9AD0C5-4368-4697-935F-42C0774D84B5}" type="datetimeFigureOut">
              <a:rPr lang="en-US" smtClean="0"/>
              <a:t>2/18/2014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B806D6-8C51-4509-8C34-D255862F349B}" type="slidenum">
              <a:rPr lang="en-US" smtClean="0"/>
              <a:t>‹#›</a:t>
            </a:fld>
            <a:endParaRPr lang="en-US"/>
          </a:p>
        </p:txBody>
      </p:sp>
    </p:spTree>
    <p:extLst>
      <p:ext uri="{BB962C8B-B14F-4D97-AF65-F5344CB8AC3E}">
        <p14:creationId xmlns:p14="http://schemas.microsoft.com/office/powerpoint/2010/main" val="3579024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9AD0C5-4368-4697-935F-42C0774D84B5}" type="datetimeFigureOut">
              <a:rPr lang="en-US" smtClean="0"/>
              <a:t>2/18/2014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B806D6-8C51-4509-8C34-D255862F349B}" type="slidenum">
              <a:rPr lang="en-US" smtClean="0"/>
              <a:t>‹#›</a:t>
            </a:fld>
            <a:endParaRPr lang="en-US"/>
          </a:p>
        </p:txBody>
      </p:sp>
    </p:spTree>
    <p:extLst>
      <p:ext uri="{BB962C8B-B14F-4D97-AF65-F5344CB8AC3E}">
        <p14:creationId xmlns:p14="http://schemas.microsoft.com/office/powerpoint/2010/main" val="39017578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9AD0C5-4368-4697-935F-42C0774D84B5}" type="datetimeFigureOut">
              <a:rPr lang="en-US" smtClean="0"/>
              <a:t>2/18/2014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B806D6-8C51-4509-8C34-D255862F349B}" type="slidenum">
              <a:rPr lang="en-US" smtClean="0"/>
              <a:t>‹#›</a:t>
            </a:fld>
            <a:endParaRPr lang="en-US"/>
          </a:p>
        </p:txBody>
      </p:sp>
    </p:spTree>
    <p:extLst>
      <p:ext uri="{BB962C8B-B14F-4D97-AF65-F5344CB8AC3E}">
        <p14:creationId xmlns:p14="http://schemas.microsoft.com/office/powerpoint/2010/main" val="6273870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89AD0C5-4368-4697-935F-42C0774D84B5}" type="datetimeFigureOut">
              <a:rPr lang="en-US" smtClean="0"/>
              <a:t>2/18/2014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B806D6-8C51-4509-8C34-D255862F349B}" type="slidenum">
              <a:rPr lang="en-US" smtClean="0"/>
              <a:t>‹#›</a:t>
            </a:fld>
            <a:endParaRPr lang="en-US"/>
          </a:p>
        </p:txBody>
      </p:sp>
    </p:spTree>
    <p:extLst>
      <p:ext uri="{BB962C8B-B14F-4D97-AF65-F5344CB8AC3E}">
        <p14:creationId xmlns:p14="http://schemas.microsoft.com/office/powerpoint/2010/main" val="37750031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89AD0C5-4368-4697-935F-42C0774D84B5}" type="datetimeFigureOut">
              <a:rPr lang="en-US" smtClean="0"/>
              <a:t>2/18/2014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B806D6-8C51-4509-8C34-D255862F349B}" type="slidenum">
              <a:rPr lang="en-US" smtClean="0"/>
              <a:t>‹#›</a:t>
            </a:fld>
            <a:endParaRPr lang="en-US"/>
          </a:p>
        </p:txBody>
      </p:sp>
    </p:spTree>
    <p:extLst>
      <p:ext uri="{BB962C8B-B14F-4D97-AF65-F5344CB8AC3E}">
        <p14:creationId xmlns:p14="http://schemas.microsoft.com/office/powerpoint/2010/main" val="1452780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89AD0C5-4368-4697-935F-42C0774D84B5}" type="datetimeFigureOut">
              <a:rPr lang="en-US" smtClean="0"/>
              <a:t>2/18/2014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3B806D6-8C51-4509-8C34-D255862F349B}" type="slidenum">
              <a:rPr lang="en-US" smtClean="0"/>
              <a:t>‹#›</a:t>
            </a:fld>
            <a:endParaRPr lang="en-US"/>
          </a:p>
        </p:txBody>
      </p:sp>
    </p:spTree>
    <p:extLst>
      <p:ext uri="{BB962C8B-B14F-4D97-AF65-F5344CB8AC3E}">
        <p14:creationId xmlns:p14="http://schemas.microsoft.com/office/powerpoint/2010/main" val="19253663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89AD0C5-4368-4697-935F-42C0774D84B5}" type="datetimeFigureOut">
              <a:rPr lang="en-US" smtClean="0"/>
              <a:t>2/18/2014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3B806D6-8C51-4509-8C34-D255862F349B}" type="slidenum">
              <a:rPr lang="en-US" smtClean="0"/>
              <a:t>‹#›</a:t>
            </a:fld>
            <a:endParaRPr lang="en-US"/>
          </a:p>
        </p:txBody>
      </p:sp>
    </p:spTree>
    <p:extLst>
      <p:ext uri="{BB962C8B-B14F-4D97-AF65-F5344CB8AC3E}">
        <p14:creationId xmlns:p14="http://schemas.microsoft.com/office/powerpoint/2010/main" val="36129962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9AD0C5-4368-4697-935F-42C0774D84B5}" type="datetimeFigureOut">
              <a:rPr lang="en-US" smtClean="0"/>
              <a:t>2/18/2014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3B806D6-8C51-4509-8C34-D255862F349B}" type="slidenum">
              <a:rPr lang="en-US" smtClean="0"/>
              <a:t>‹#›</a:t>
            </a:fld>
            <a:endParaRPr lang="en-US"/>
          </a:p>
        </p:txBody>
      </p:sp>
    </p:spTree>
    <p:extLst>
      <p:ext uri="{BB962C8B-B14F-4D97-AF65-F5344CB8AC3E}">
        <p14:creationId xmlns:p14="http://schemas.microsoft.com/office/powerpoint/2010/main" val="222222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9AD0C5-4368-4697-935F-42C0774D84B5}" type="datetimeFigureOut">
              <a:rPr lang="en-US" smtClean="0"/>
              <a:t>2/18/2014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B806D6-8C51-4509-8C34-D255862F349B}" type="slidenum">
              <a:rPr lang="en-US" smtClean="0"/>
              <a:t>‹#›</a:t>
            </a:fld>
            <a:endParaRPr lang="en-US"/>
          </a:p>
        </p:txBody>
      </p:sp>
    </p:spTree>
    <p:extLst>
      <p:ext uri="{BB962C8B-B14F-4D97-AF65-F5344CB8AC3E}">
        <p14:creationId xmlns:p14="http://schemas.microsoft.com/office/powerpoint/2010/main" val="22740206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9AD0C5-4368-4697-935F-42C0774D84B5}" type="datetimeFigureOut">
              <a:rPr lang="en-US" smtClean="0"/>
              <a:t>2/18/2014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B806D6-8C51-4509-8C34-D255862F349B}" type="slidenum">
              <a:rPr lang="en-US" smtClean="0"/>
              <a:t>‹#›</a:t>
            </a:fld>
            <a:endParaRPr lang="en-US"/>
          </a:p>
        </p:txBody>
      </p:sp>
    </p:spTree>
    <p:extLst>
      <p:ext uri="{BB962C8B-B14F-4D97-AF65-F5344CB8AC3E}">
        <p14:creationId xmlns:p14="http://schemas.microsoft.com/office/powerpoint/2010/main" val="30007941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9AD0C5-4368-4697-935F-42C0774D84B5}" type="datetimeFigureOut">
              <a:rPr lang="en-US" smtClean="0"/>
              <a:t>2/18/2014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B806D6-8C51-4509-8C34-D255862F349B}" type="slidenum">
              <a:rPr lang="en-US" smtClean="0"/>
              <a:t>‹#›</a:t>
            </a:fld>
            <a:endParaRPr lang="en-US"/>
          </a:p>
        </p:txBody>
      </p:sp>
    </p:spTree>
    <p:extLst>
      <p:ext uri="{BB962C8B-B14F-4D97-AF65-F5344CB8AC3E}">
        <p14:creationId xmlns:p14="http://schemas.microsoft.com/office/powerpoint/2010/main" val="871420436"/>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hyperlink" Target="http://cfwiwater.com/" TargetMode="Externa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hyperlink" Target="http://cfwiwater.com/"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cfwiwater.com/images/CFCA_Map_large.gif" TargetMode="External"/><Relationship Id="rId1" Type="http://schemas.openxmlformats.org/officeDocument/2006/relationships/slideLayout" Target="../slideLayouts/slideLayout7.xml"/><Relationship Id="rId5" Type="http://schemas.openxmlformats.org/officeDocument/2006/relationships/image" Target="cid:image001.gif@01CEC8B6.7AF961D0" TargetMode="External"/><Relationship Id="rId4" Type="http://schemas.microsoft.com/office/2007/relationships/hdphoto" Target="../media/hdphoto1.wdp"/></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052" name="Rectangle 4"/>
          <p:cNvSpPr>
            <a:spLocks noChangeArrowheads="1"/>
          </p:cNvSpPr>
          <p:nvPr/>
        </p:nvSpPr>
        <p:spPr bwMode="auto">
          <a:xfrm>
            <a:off x="0" y="2895600"/>
            <a:ext cx="92202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pPr algn="ctr">
              <a:lnSpc>
                <a:spcPct val="90000"/>
              </a:lnSpc>
            </a:pPr>
            <a:r>
              <a:rPr lang="en-US" sz="3200" b="1" dirty="0" smtClean="0">
                <a:solidFill>
                  <a:schemeClr val="bg1"/>
                </a:solidFill>
                <a:latin typeface="Times New Roman" pitchFamily="18" charset="0"/>
                <a:cs typeface="Times New Roman" pitchFamily="18" charset="0"/>
              </a:rPr>
              <a:t>CENTRAL FLORIDA WATER INITIATIVE-</a:t>
            </a:r>
          </a:p>
          <a:p>
            <a:pPr algn="ctr">
              <a:lnSpc>
                <a:spcPct val="90000"/>
              </a:lnSpc>
            </a:pPr>
            <a:r>
              <a:rPr lang="en-US" sz="3200" b="1" dirty="0" smtClean="0">
                <a:solidFill>
                  <a:schemeClr val="bg1"/>
                </a:solidFill>
                <a:latin typeface="Times New Roman" pitchFamily="18" charset="0"/>
                <a:cs typeface="Times New Roman" pitchFamily="18" charset="0"/>
              </a:rPr>
              <a:t>A REGIONAL RESPONSE TO AVOID A PENDING CRISIS</a:t>
            </a:r>
            <a:endParaRPr lang="en-US" sz="3200" b="1" dirty="0">
              <a:solidFill>
                <a:schemeClr val="bg1"/>
              </a:solidFill>
              <a:latin typeface="Times New Roman" pitchFamily="18" charset="0"/>
              <a:cs typeface="Times New Roman" pitchFamily="18" charset="0"/>
            </a:endParaRPr>
          </a:p>
        </p:txBody>
      </p:sp>
      <p:sp>
        <p:nvSpPr>
          <p:cNvPr id="2053" name="Rectangle 5"/>
          <p:cNvSpPr>
            <a:spLocks noChangeArrowheads="1"/>
          </p:cNvSpPr>
          <p:nvPr/>
        </p:nvSpPr>
        <p:spPr bwMode="auto">
          <a:xfrm>
            <a:off x="0" y="4648200"/>
            <a:ext cx="9220200" cy="2209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pPr marL="342900" indent="-342900" algn="ctr">
              <a:buClr>
                <a:srgbClr val="800000"/>
              </a:buClr>
              <a:buFont typeface="Wingdings" pitchFamily="2" charset="2"/>
              <a:buNone/>
            </a:pPr>
            <a:r>
              <a:rPr lang="en-US" sz="2800" dirty="0" smtClean="0">
                <a:solidFill>
                  <a:schemeClr val="bg1"/>
                </a:solidFill>
                <a:latin typeface="Times New Roman" pitchFamily="18" charset="0"/>
                <a:cs typeface="Times New Roman" pitchFamily="18" charset="0"/>
              </a:rPr>
              <a:t>By:  Michael </a:t>
            </a:r>
            <a:r>
              <a:rPr lang="en-US" sz="2800" dirty="0">
                <a:solidFill>
                  <a:schemeClr val="bg1"/>
                </a:solidFill>
                <a:latin typeface="Times New Roman" pitchFamily="18" charset="0"/>
                <a:cs typeface="Times New Roman" pitchFamily="18" charset="0"/>
              </a:rPr>
              <a:t>D. Minton, Esq.</a:t>
            </a:r>
            <a:endParaRPr lang="en-US" sz="2000" dirty="0">
              <a:solidFill>
                <a:schemeClr val="bg1"/>
              </a:solidFill>
              <a:latin typeface="Times New Roman" pitchFamily="18" charset="0"/>
              <a:cs typeface="Times New Roman" pitchFamily="18" charset="0"/>
            </a:endParaRPr>
          </a:p>
          <a:p>
            <a:pPr marL="342900" indent="-342900" algn="ctr">
              <a:buClr>
                <a:srgbClr val="800000"/>
              </a:buClr>
              <a:buFont typeface="Wingdings" pitchFamily="2" charset="2"/>
              <a:buNone/>
            </a:pPr>
            <a:r>
              <a:rPr lang="en-US" sz="2800" dirty="0" smtClean="0">
                <a:solidFill>
                  <a:schemeClr val="bg1"/>
                </a:solidFill>
                <a:latin typeface="Times New Roman" pitchFamily="18" charset="0"/>
                <a:cs typeface="Times New Roman" pitchFamily="18" charset="0"/>
              </a:rPr>
              <a:t>DEAN, MEAD, EGERTON, </a:t>
            </a:r>
            <a:r>
              <a:rPr lang="en-US" sz="2800" dirty="0" err="1" smtClean="0">
                <a:solidFill>
                  <a:schemeClr val="bg1"/>
                </a:solidFill>
                <a:latin typeface="Times New Roman" pitchFamily="18" charset="0"/>
                <a:cs typeface="Times New Roman" pitchFamily="18" charset="0"/>
              </a:rPr>
              <a:t>BLOODWORTH</a:t>
            </a:r>
            <a:r>
              <a:rPr lang="en-US" sz="2800" dirty="0" smtClean="0">
                <a:solidFill>
                  <a:schemeClr val="bg1"/>
                </a:solidFill>
                <a:latin typeface="Times New Roman" pitchFamily="18" charset="0"/>
                <a:cs typeface="Times New Roman" pitchFamily="18" charset="0"/>
              </a:rPr>
              <a:t>, </a:t>
            </a:r>
          </a:p>
          <a:p>
            <a:pPr marL="342900" indent="-342900" algn="ctr">
              <a:buClr>
                <a:srgbClr val="800000"/>
              </a:buClr>
              <a:buFont typeface="Wingdings" pitchFamily="2" charset="2"/>
              <a:buNone/>
            </a:pPr>
            <a:r>
              <a:rPr lang="en-US" sz="2800" dirty="0" err="1" smtClean="0">
                <a:solidFill>
                  <a:schemeClr val="bg1"/>
                </a:solidFill>
                <a:latin typeface="Times New Roman" pitchFamily="18" charset="0"/>
                <a:cs typeface="Times New Roman" pitchFamily="18" charset="0"/>
              </a:rPr>
              <a:t>CAPOUANO</a:t>
            </a:r>
            <a:r>
              <a:rPr lang="en-US" sz="2800" dirty="0" smtClean="0">
                <a:solidFill>
                  <a:schemeClr val="bg1"/>
                </a:solidFill>
                <a:latin typeface="Times New Roman" pitchFamily="18" charset="0"/>
                <a:cs typeface="Times New Roman" pitchFamily="18" charset="0"/>
              </a:rPr>
              <a:t> &amp; BOZARTH, P.A.</a:t>
            </a:r>
          </a:p>
          <a:p>
            <a:pPr marL="342900" indent="-342900" algn="ctr">
              <a:buClr>
                <a:srgbClr val="800000"/>
              </a:buClr>
              <a:buFont typeface="Wingdings" pitchFamily="2" charset="2"/>
              <a:buNone/>
            </a:pPr>
            <a:r>
              <a:rPr lang="en-US" sz="2800" dirty="0" smtClean="0">
                <a:solidFill>
                  <a:schemeClr val="bg1"/>
                </a:solidFill>
                <a:latin typeface="Times New Roman" pitchFamily="18" charset="0"/>
                <a:cs typeface="Times New Roman" pitchFamily="18" charset="0"/>
              </a:rPr>
              <a:t>Orlando, Florida</a:t>
            </a:r>
          </a:p>
          <a:p>
            <a:pPr marL="342900" indent="-342900" algn="ctr">
              <a:buClr>
                <a:srgbClr val="800000"/>
              </a:buClr>
              <a:buFont typeface="Wingdings" pitchFamily="2" charset="2"/>
              <a:buNone/>
            </a:pPr>
            <a:r>
              <a:rPr lang="en-US" sz="2800" dirty="0" smtClean="0">
                <a:solidFill>
                  <a:schemeClr val="bg1"/>
                </a:solidFill>
                <a:latin typeface="Times New Roman" pitchFamily="18" charset="0"/>
                <a:cs typeface="Times New Roman" pitchFamily="18" charset="0"/>
              </a:rPr>
              <a:t>February 6, 2014</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533400"/>
            <a:ext cx="8458200" cy="5940088"/>
          </a:xfrm>
          <a:prstGeom prst="rect">
            <a:avLst/>
          </a:prstGeom>
        </p:spPr>
        <p:txBody>
          <a:bodyPr wrap="square">
            <a:spAutoFit/>
          </a:bodyPr>
          <a:lstStyle/>
          <a:p>
            <a:pPr marL="0" marR="0">
              <a:spcBef>
                <a:spcPts val="0"/>
              </a:spcBef>
              <a:spcAft>
                <a:spcPts val="0"/>
              </a:spcAft>
            </a:pPr>
            <a:r>
              <a:rPr lang="en-US" sz="2000" dirty="0" smtClean="0">
                <a:effectLst/>
                <a:latin typeface="Times New Roman"/>
                <a:ea typeface="Times New Roman"/>
              </a:rPr>
              <a:t>Today, the </a:t>
            </a:r>
            <a:r>
              <a:rPr lang="en-US" sz="2000" dirty="0" err="1" smtClean="0">
                <a:effectLst/>
                <a:latin typeface="Times New Roman"/>
                <a:ea typeface="Times New Roman"/>
              </a:rPr>
              <a:t>CFCA</a:t>
            </a:r>
            <a:r>
              <a:rPr lang="en-US" sz="2000" dirty="0" smtClean="0">
                <a:effectLst/>
                <a:latin typeface="Times New Roman"/>
                <a:ea typeface="Times New Roman"/>
              </a:rPr>
              <a:t> effort has transitioned into the Central Florida Water Initiative (“</a:t>
            </a:r>
            <a:r>
              <a:rPr lang="en-US" sz="2000" dirty="0" err="1" smtClean="0">
                <a:effectLst/>
                <a:latin typeface="Times New Roman"/>
                <a:ea typeface="Times New Roman"/>
              </a:rPr>
              <a:t>CFWI</a:t>
            </a:r>
            <a:r>
              <a:rPr lang="en-US" sz="2000" dirty="0" smtClean="0">
                <a:effectLst/>
                <a:latin typeface="Times New Roman"/>
                <a:ea typeface="Times New Roman"/>
              </a:rPr>
              <a:t>”), a collaboration involving the three water management districts, the Florida Department of Environmental Protection (“</a:t>
            </a:r>
            <a:r>
              <a:rPr lang="en-US" sz="2000" dirty="0" err="1" smtClean="0">
                <a:effectLst/>
                <a:latin typeface="Times New Roman"/>
                <a:ea typeface="Times New Roman"/>
              </a:rPr>
              <a:t>DEP</a:t>
            </a:r>
            <a:r>
              <a:rPr lang="en-US" sz="2000" dirty="0" smtClean="0">
                <a:effectLst/>
                <a:latin typeface="Times New Roman"/>
                <a:ea typeface="Times New Roman"/>
              </a:rPr>
              <a:t>”), the Florida Department of Agriculture &amp; Consumer Services (“</a:t>
            </a:r>
            <a:r>
              <a:rPr lang="en-US" sz="2000" dirty="0" err="1" smtClean="0">
                <a:effectLst/>
                <a:latin typeface="Times New Roman"/>
                <a:ea typeface="Times New Roman"/>
              </a:rPr>
              <a:t>DACS</a:t>
            </a:r>
            <a:r>
              <a:rPr lang="en-US" sz="2000" dirty="0" smtClean="0">
                <a:effectLst/>
                <a:latin typeface="Times New Roman"/>
                <a:ea typeface="Times New Roman"/>
              </a:rPr>
              <a:t>”), and the major public water suppliers in Central Florida.  </a:t>
            </a:r>
          </a:p>
          <a:p>
            <a:pPr marL="0" marR="0">
              <a:spcBef>
                <a:spcPts val="0"/>
              </a:spcBef>
              <a:spcAft>
                <a:spcPts val="0"/>
              </a:spcAft>
            </a:pPr>
            <a:r>
              <a:rPr lang="en-US" sz="2000" dirty="0" smtClean="0">
                <a:effectLst/>
                <a:latin typeface="Times New Roman"/>
                <a:ea typeface="Times New Roman"/>
              </a:rPr>
              <a:t> </a:t>
            </a:r>
          </a:p>
          <a:p>
            <a:pPr marL="0" marR="0">
              <a:spcBef>
                <a:spcPts val="0"/>
              </a:spcBef>
              <a:spcAft>
                <a:spcPts val="0"/>
              </a:spcAft>
            </a:pPr>
            <a:r>
              <a:rPr lang="en-US" sz="2000" b="1" dirty="0" smtClean="0">
                <a:effectLst/>
                <a:latin typeface="Times New Roman"/>
                <a:ea typeface="Times New Roman"/>
              </a:rPr>
              <a:t>Guiding principles</a:t>
            </a:r>
          </a:p>
          <a:p>
            <a:pPr marL="0" marR="0">
              <a:spcBef>
                <a:spcPts val="0"/>
              </a:spcBef>
              <a:spcAft>
                <a:spcPts val="0"/>
              </a:spcAft>
            </a:pPr>
            <a:endParaRPr lang="en-US" sz="2000" dirty="0" smtClean="0">
              <a:effectLst/>
              <a:latin typeface="Times New Roman"/>
              <a:ea typeface="Times New Roman"/>
            </a:endParaRPr>
          </a:p>
          <a:p>
            <a:pPr marL="0" marR="0"/>
            <a:r>
              <a:rPr lang="en-US" sz="2000" dirty="0" smtClean="0">
                <a:effectLst/>
                <a:latin typeface="Times New Roman"/>
                <a:ea typeface="Calibri"/>
              </a:rPr>
              <a:t>The guiding principles of the </a:t>
            </a:r>
            <a:r>
              <a:rPr lang="en-US" sz="2000" dirty="0" err="1" smtClean="0">
                <a:effectLst/>
                <a:latin typeface="Times New Roman"/>
                <a:ea typeface="Calibri"/>
              </a:rPr>
              <a:t>CFWI</a:t>
            </a:r>
            <a:r>
              <a:rPr lang="en-US" sz="2000" dirty="0" smtClean="0">
                <a:effectLst/>
                <a:latin typeface="Times New Roman"/>
                <a:ea typeface="Calibri"/>
              </a:rPr>
              <a:t>:</a:t>
            </a:r>
          </a:p>
          <a:p>
            <a:pPr marL="0" marR="0"/>
            <a:endParaRPr lang="en-US" sz="2000" dirty="0" smtClean="0">
              <a:effectLst/>
              <a:latin typeface="Times New Roman"/>
              <a:ea typeface="Calibri"/>
            </a:endParaRPr>
          </a:p>
          <a:p>
            <a:pPr marL="914400" marR="0" indent="-457200">
              <a:spcBef>
                <a:spcPts val="0"/>
              </a:spcBef>
              <a:spcAft>
                <a:spcPts val="0"/>
              </a:spcAft>
            </a:pPr>
            <a:r>
              <a:rPr lang="en-US" sz="2000" dirty="0" smtClean="0">
                <a:effectLst/>
                <a:latin typeface="Times New Roman"/>
                <a:ea typeface="Times New Roman"/>
              </a:rPr>
              <a:t>A.	Identify the sustainable quantities of traditional groundwater sources available for water supplies that can be used without causing unacceptable harm to the water resources and associated natural systems.</a:t>
            </a:r>
          </a:p>
          <a:p>
            <a:pPr marL="914400" marR="0" indent="-457200">
              <a:spcBef>
                <a:spcPts val="0"/>
              </a:spcBef>
              <a:spcAft>
                <a:spcPts val="0"/>
              </a:spcAft>
            </a:pPr>
            <a:r>
              <a:rPr lang="en-US" sz="2000" dirty="0" smtClean="0">
                <a:effectLst/>
                <a:latin typeface="Times New Roman"/>
                <a:ea typeface="Times New Roman"/>
              </a:rPr>
              <a:t>B.	Develop strategies to meet water demands that are in excess of the sustainable yield of existing traditional groundwater sources.</a:t>
            </a:r>
          </a:p>
          <a:p>
            <a:pPr marL="914400" marR="0" indent="-457200">
              <a:spcBef>
                <a:spcPts val="0"/>
              </a:spcBef>
              <a:spcAft>
                <a:spcPts val="0"/>
              </a:spcAft>
            </a:pPr>
            <a:r>
              <a:rPr lang="en-US" sz="2000" dirty="0" smtClean="0">
                <a:effectLst/>
                <a:latin typeface="Times New Roman"/>
                <a:ea typeface="Times New Roman"/>
              </a:rPr>
              <a:t>C.	Establish consistent rules and regulations for the three water management districts that meet their collective goals, and implement the results of the Central Florida Water Initiative.</a:t>
            </a:r>
            <a:endParaRPr lang="en-US" sz="2000" dirty="0">
              <a:effectLst/>
              <a:latin typeface="Times New Roman"/>
              <a:ea typeface="Times New Roman"/>
            </a:endParaRPr>
          </a:p>
        </p:txBody>
      </p:sp>
    </p:spTree>
    <p:extLst>
      <p:ext uri="{BB962C8B-B14F-4D97-AF65-F5344CB8AC3E}">
        <p14:creationId xmlns:p14="http://schemas.microsoft.com/office/powerpoint/2010/main" val="33547908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304800"/>
            <a:ext cx="8153400" cy="6001643"/>
          </a:xfrm>
          <a:prstGeom prst="rect">
            <a:avLst/>
          </a:prstGeom>
        </p:spPr>
        <p:txBody>
          <a:bodyPr wrap="square">
            <a:spAutoFit/>
          </a:bodyPr>
          <a:lstStyle/>
          <a:p>
            <a:pPr marL="0" marR="0"/>
            <a:r>
              <a:rPr lang="en-US" sz="2400" b="1" dirty="0" smtClean="0">
                <a:effectLst/>
                <a:latin typeface="Times New Roman"/>
                <a:ea typeface="Calibri"/>
              </a:rPr>
              <a:t>Steering Committee</a:t>
            </a:r>
          </a:p>
          <a:p>
            <a:pPr marL="0" marR="0"/>
            <a:endParaRPr lang="en-US" sz="2400" dirty="0" smtClean="0">
              <a:effectLst/>
              <a:latin typeface="Times New Roman"/>
              <a:ea typeface="Calibri"/>
            </a:endParaRPr>
          </a:p>
          <a:p>
            <a:pPr marL="0" marR="0"/>
            <a:r>
              <a:rPr lang="en-US" sz="2400" dirty="0" smtClean="0">
                <a:effectLst/>
                <a:latin typeface="Times New Roman"/>
                <a:ea typeface="Calibri"/>
              </a:rPr>
              <a:t>The Steering Committee oversees the </a:t>
            </a:r>
            <a:r>
              <a:rPr lang="en-US" sz="2400" dirty="0" err="1" smtClean="0">
                <a:effectLst/>
                <a:latin typeface="Times New Roman"/>
                <a:ea typeface="Calibri"/>
              </a:rPr>
              <a:t>CFWI</a:t>
            </a:r>
            <a:r>
              <a:rPr lang="en-US" sz="2400" dirty="0" smtClean="0">
                <a:effectLst/>
                <a:latin typeface="Times New Roman"/>
                <a:ea typeface="Calibri"/>
              </a:rPr>
              <a:t> process and provides guidance to the technical teams and technical oversight/management committees that are developing and refining information on all aspects of Central Florida’s water resources. The Steering Committee includes the following:</a:t>
            </a:r>
          </a:p>
          <a:p>
            <a:pPr marL="0" marR="0"/>
            <a:endParaRPr lang="en-US" sz="2400" dirty="0" smtClean="0">
              <a:effectLst/>
              <a:latin typeface="Times New Roman"/>
              <a:ea typeface="Calibri"/>
            </a:endParaRPr>
          </a:p>
          <a:p>
            <a:pPr marL="800100" marR="0" indent="-342900">
              <a:spcBef>
                <a:spcPts val="0"/>
              </a:spcBef>
              <a:spcAft>
                <a:spcPts val="0"/>
              </a:spcAft>
              <a:buAutoNum type="alphaUcPeriod"/>
            </a:pPr>
            <a:r>
              <a:rPr lang="en-US" sz="2400" dirty="0" smtClean="0">
                <a:effectLst/>
                <a:latin typeface="Times New Roman"/>
                <a:ea typeface="Times New Roman"/>
              </a:rPr>
              <a:t>Public water supply utility representative;</a:t>
            </a:r>
          </a:p>
          <a:p>
            <a:pPr marL="685800" marR="0" indent="-228600">
              <a:spcBef>
                <a:spcPts val="0"/>
              </a:spcBef>
              <a:spcAft>
                <a:spcPts val="0"/>
              </a:spcAft>
              <a:buAutoNum type="alphaUcPeriod"/>
            </a:pPr>
            <a:endParaRPr lang="en-US" sz="2400" dirty="0" smtClean="0">
              <a:effectLst/>
              <a:latin typeface="Times New Roman"/>
              <a:ea typeface="Times New Roman"/>
            </a:endParaRPr>
          </a:p>
          <a:p>
            <a:pPr marL="800100" marR="0" indent="-342900">
              <a:spcBef>
                <a:spcPts val="0"/>
              </a:spcBef>
              <a:spcAft>
                <a:spcPts val="0"/>
              </a:spcAft>
              <a:buAutoNum type="alphaUcPeriod" startAt="2"/>
            </a:pPr>
            <a:r>
              <a:rPr lang="en-US" sz="2400" dirty="0" smtClean="0">
                <a:effectLst/>
                <a:latin typeface="Times New Roman"/>
                <a:ea typeface="Times New Roman"/>
              </a:rPr>
              <a:t>Governing Board member from each of the three water management districts;</a:t>
            </a:r>
          </a:p>
          <a:p>
            <a:pPr marL="685800" marR="0" indent="-228600">
              <a:spcBef>
                <a:spcPts val="0"/>
              </a:spcBef>
              <a:spcAft>
                <a:spcPts val="0"/>
              </a:spcAft>
              <a:buAutoNum type="alphaUcPeriod" startAt="2"/>
            </a:pPr>
            <a:endParaRPr lang="en-US" sz="2400" dirty="0" smtClean="0">
              <a:effectLst/>
              <a:latin typeface="Times New Roman"/>
              <a:ea typeface="Times New Roman"/>
            </a:endParaRPr>
          </a:p>
          <a:p>
            <a:pPr marL="800100" marR="0" indent="-342900">
              <a:spcBef>
                <a:spcPts val="0"/>
              </a:spcBef>
              <a:spcAft>
                <a:spcPts val="0"/>
              </a:spcAft>
              <a:buAutoNum type="alphaUcPeriod" startAt="3"/>
            </a:pPr>
            <a:r>
              <a:rPr lang="en-US" sz="2400" dirty="0" smtClean="0">
                <a:effectLst/>
                <a:latin typeface="Times New Roman"/>
                <a:ea typeface="Times New Roman"/>
              </a:rPr>
              <a:t>Representative from </a:t>
            </a:r>
            <a:r>
              <a:rPr lang="en-US" sz="2400" dirty="0" err="1" smtClean="0">
                <a:effectLst/>
                <a:latin typeface="Times New Roman"/>
                <a:ea typeface="Times New Roman"/>
              </a:rPr>
              <a:t>DEP</a:t>
            </a:r>
            <a:r>
              <a:rPr lang="en-US" sz="2400" dirty="0" smtClean="0">
                <a:effectLst/>
                <a:latin typeface="Times New Roman"/>
                <a:ea typeface="Times New Roman"/>
              </a:rPr>
              <a:t>; and</a:t>
            </a:r>
          </a:p>
          <a:p>
            <a:pPr marL="685800" marR="0" indent="-228600">
              <a:spcBef>
                <a:spcPts val="0"/>
              </a:spcBef>
              <a:spcAft>
                <a:spcPts val="0"/>
              </a:spcAft>
              <a:buAutoNum type="alphaUcPeriod" startAt="3"/>
            </a:pPr>
            <a:endParaRPr lang="en-US" sz="2400" dirty="0" smtClean="0">
              <a:effectLst/>
              <a:latin typeface="Times New Roman"/>
              <a:ea typeface="Times New Roman"/>
            </a:endParaRPr>
          </a:p>
          <a:p>
            <a:pPr marL="457200" marR="0">
              <a:spcBef>
                <a:spcPts val="0"/>
              </a:spcBef>
              <a:spcAft>
                <a:spcPts val="0"/>
              </a:spcAft>
            </a:pPr>
            <a:r>
              <a:rPr lang="en-US" sz="2400" dirty="0" smtClean="0">
                <a:effectLst/>
                <a:latin typeface="Times New Roman"/>
                <a:ea typeface="Times New Roman"/>
              </a:rPr>
              <a:t>D.	Representative from </a:t>
            </a:r>
            <a:r>
              <a:rPr lang="en-US" sz="2400" dirty="0" err="1" smtClean="0">
                <a:effectLst/>
                <a:latin typeface="Times New Roman"/>
                <a:ea typeface="Times New Roman"/>
              </a:rPr>
              <a:t>DACS</a:t>
            </a:r>
            <a:r>
              <a:rPr lang="en-US" sz="2400" dirty="0" smtClean="0">
                <a:effectLst/>
                <a:latin typeface="Times New Roman"/>
                <a:ea typeface="Times New Roman"/>
              </a:rPr>
              <a:t>.</a:t>
            </a:r>
            <a:endParaRPr lang="en-US" sz="2400" dirty="0">
              <a:effectLst/>
              <a:latin typeface="Times New Roman"/>
              <a:ea typeface="Times New Roman"/>
            </a:endParaRPr>
          </a:p>
        </p:txBody>
      </p:sp>
    </p:spTree>
    <p:extLst>
      <p:ext uri="{BB962C8B-B14F-4D97-AF65-F5344CB8AC3E}">
        <p14:creationId xmlns:p14="http://schemas.microsoft.com/office/powerpoint/2010/main" val="119585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7800" y="152400"/>
            <a:ext cx="8839200" cy="6093976"/>
          </a:xfrm>
          <a:prstGeom prst="rect">
            <a:avLst/>
          </a:prstGeom>
        </p:spPr>
        <p:txBody>
          <a:bodyPr wrap="square">
            <a:spAutoFit/>
          </a:bodyPr>
          <a:lstStyle/>
          <a:p>
            <a:pPr marL="0" marR="0">
              <a:spcBef>
                <a:spcPts val="0"/>
              </a:spcBef>
              <a:spcAft>
                <a:spcPts val="0"/>
              </a:spcAft>
            </a:pPr>
            <a:endParaRPr lang="en-US" sz="2000" b="1" dirty="0" smtClean="0">
              <a:effectLst/>
              <a:latin typeface="Times New Roman"/>
              <a:ea typeface="Times New Roman"/>
            </a:endParaRPr>
          </a:p>
          <a:p>
            <a:pPr marL="0" marR="0">
              <a:spcBef>
                <a:spcPts val="0"/>
              </a:spcBef>
              <a:spcAft>
                <a:spcPts val="0"/>
              </a:spcAft>
            </a:pPr>
            <a:endParaRPr lang="en-US" sz="2000" b="1" dirty="0">
              <a:latin typeface="Times New Roman"/>
              <a:ea typeface="Times New Roman"/>
            </a:endParaRPr>
          </a:p>
          <a:p>
            <a:pPr marL="0" marR="0">
              <a:spcBef>
                <a:spcPts val="0"/>
              </a:spcBef>
              <a:spcAft>
                <a:spcPts val="0"/>
              </a:spcAft>
            </a:pPr>
            <a:r>
              <a:rPr lang="en-US" sz="2000" b="1" dirty="0" smtClean="0">
                <a:effectLst/>
                <a:latin typeface="Times New Roman"/>
                <a:ea typeface="Times New Roman"/>
              </a:rPr>
              <a:t>Groundwater Availability Team (“GAT”)</a:t>
            </a:r>
          </a:p>
          <a:p>
            <a:pPr marL="0" marR="0">
              <a:spcBef>
                <a:spcPts val="0"/>
              </a:spcBef>
              <a:spcAft>
                <a:spcPts val="0"/>
              </a:spcAft>
            </a:pPr>
            <a:endParaRPr lang="en-US" sz="2000" dirty="0" smtClean="0">
              <a:effectLst/>
              <a:latin typeface="Times New Roman"/>
              <a:ea typeface="Times New Roman"/>
            </a:endParaRPr>
          </a:p>
          <a:p>
            <a:pPr marL="0" marR="0">
              <a:spcBef>
                <a:spcPts val="0"/>
              </a:spcBef>
              <a:spcAft>
                <a:spcPts val="1200"/>
              </a:spcAft>
            </a:pPr>
            <a:r>
              <a:rPr lang="en-US" sz="2000" dirty="0" smtClean="0">
                <a:effectLst/>
                <a:latin typeface="Times New Roman"/>
                <a:ea typeface="Times New Roman"/>
              </a:rPr>
              <a:t>The findings of this first technical Team are central to the content of the mission of </a:t>
            </a:r>
            <a:r>
              <a:rPr lang="en-US" sz="2000" dirty="0" err="1" smtClean="0">
                <a:effectLst/>
                <a:latin typeface="Times New Roman"/>
                <a:ea typeface="Times New Roman"/>
              </a:rPr>
              <a:t>CFWI</a:t>
            </a:r>
            <a:r>
              <a:rPr lang="en-US" sz="2000" dirty="0" smtClean="0">
                <a:effectLst/>
                <a:latin typeface="Times New Roman"/>
                <a:ea typeface="Times New Roman"/>
              </a:rPr>
              <a:t>. </a:t>
            </a:r>
            <a:r>
              <a:rPr lang="en-US" sz="2000" b="1" dirty="0" smtClean="0">
                <a:effectLst/>
                <a:latin typeface="Times New Roman"/>
                <a:ea typeface="Times New Roman"/>
              </a:rPr>
              <a:t>To my knowledge, this is the first time all three (3) </a:t>
            </a:r>
            <a:r>
              <a:rPr lang="en-US" sz="2000" b="1" dirty="0" err="1" smtClean="0">
                <a:effectLst/>
                <a:latin typeface="Times New Roman"/>
                <a:ea typeface="Times New Roman"/>
              </a:rPr>
              <a:t>WMD’s</a:t>
            </a:r>
            <a:r>
              <a:rPr lang="en-US" sz="2000" b="1" dirty="0" smtClean="0">
                <a:effectLst/>
                <a:latin typeface="Times New Roman"/>
                <a:ea typeface="Times New Roman"/>
              </a:rPr>
              <a:t> have agreed on the method to model and estimate the available groundwater for this region for planning purposes.</a:t>
            </a:r>
            <a:r>
              <a:rPr lang="en-US" sz="2000" dirty="0" smtClean="0">
                <a:effectLst/>
                <a:latin typeface="Times New Roman"/>
                <a:ea typeface="Times New Roman"/>
              </a:rPr>
              <a:t>  </a:t>
            </a:r>
          </a:p>
          <a:p>
            <a:pPr marL="0" marR="0" indent="457200">
              <a:spcBef>
                <a:spcPts val="0"/>
              </a:spcBef>
              <a:spcAft>
                <a:spcPts val="1200"/>
              </a:spcAft>
            </a:pPr>
            <a:r>
              <a:rPr lang="en-US" sz="2000" dirty="0" smtClean="0">
                <a:effectLst/>
                <a:latin typeface="Times New Roman"/>
                <a:ea typeface="Times New Roman"/>
              </a:rPr>
              <a:t>A.	Estimated available groundwater from traditional sources (upper &amp; lower aquifer) for utilization as water supply without requiring mitigation or other operational controls is 850 </a:t>
            </a:r>
            <a:r>
              <a:rPr lang="en-US" sz="2000" dirty="0" err="1" smtClean="0">
                <a:effectLst/>
                <a:latin typeface="Times New Roman"/>
                <a:ea typeface="Times New Roman"/>
              </a:rPr>
              <a:t>MGD</a:t>
            </a:r>
            <a:r>
              <a:rPr lang="en-US" sz="2000" dirty="0" smtClean="0">
                <a:effectLst/>
                <a:latin typeface="Times New Roman"/>
                <a:ea typeface="Times New Roman"/>
              </a:rPr>
              <a:t> (million gallons per day);</a:t>
            </a:r>
          </a:p>
          <a:p>
            <a:pPr marL="457200" marR="0">
              <a:spcBef>
                <a:spcPts val="0"/>
              </a:spcBef>
              <a:spcAft>
                <a:spcPts val="1200"/>
              </a:spcAft>
            </a:pPr>
            <a:r>
              <a:rPr lang="en-US" sz="2000" dirty="0" smtClean="0">
                <a:effectLst/>
                <a:latin typeface="Times New Roman"/>
                <a:ea typeface="Times New Roman"/>
              </a:rPr>
              <a:t>B.	Current use from these traditional sources is about 800 </a:t>
            </a:r>
            <a:r>
              <a:rPr lang="en-US" sz="2000" dirty="0" err="1" smtClean="0">
                <a:effectLst/>
                <a:latin typeface="Times New Roman"/>
                <a:ea typeface="Times New Roman"/>
              </a:rPr>
              <a:t>MGD</a:t>
            </a:r>
            <a:r>
              <a:rPr lang="en-US" sz="2000" dirty="0" smtClean="0">
                <a:effectLst/>
                <a:latin typeface="Times New Roman"/>
                <a:ea typeface="Times New Roman"/>
              </a:rPr>
              <a:t>;</a:t>
            </a:r>
          </a:p>
          <a:p>
            <a:pPr marL="457200" marR="0">
              <a:spcBef>
                <a:spcPts val="0"/>
              </a:spcBef>
              <a:spcAft>
                <a:spcPts val="1200"/>
              </a:spcAft>
            </a:pPr>
            <a:r>
              <a:rPr lang="en-US" sz="2000" dirty="0" smtClean="0">
                <a:effectLst/>
                <a:latin typeface="Times New Roman"/>
                <a:ea typeface="Times New Roman"/>
              </a:rPr>
              <a:t>C.	Current permitted use is about 1 </a:t>
            </a:r>
            <a:r>
              <a:rPr lang="en-US" sz="2000" dirty="0" err="1" smtClean="0">
                <a:effectLst/>
                <a:latin typeface="Times New Roman"/>
                <a:ea typeface="Times New Roman"/>
              </a:rPr>
              <a:t>BGD</a:t>
            </a:r>
            <a:r>
              <a:rPr lang="en-US" sz="2000" dirty="0" smtClean="0">
                <a:effectLst/>
                <a:latin typeface="Times New Roman"/>
                <a:ea typeface="Times New Roman"/>
              </a:rPr>
              <a:t> (billion gallons per day);</a:t>
            </a:r>
          </a:p>
          <a:p>
            <a:pPr marL="457200" marR="0">
              <a:spcBef>
                <a:spcPts val="0"/>
              </a:spcBef>
              <a:spcAft>
                <a:spcPts val="1200"/>
              </a:spcAft>
            </a:pPr>
            <a:r>
              <a:rPr lang="en-US" sz="2000" dirty="0" smtClean="0">
                <a:effectLst/>
                <a:latin typeface="Times New Roman"/>
                <a:ea typeface="Times New Roman"/>
              </a:rPr>
              <a:t>D.	Estimated demand by 2035 is 1.1 </a:t>
            </a:r>
            <a:r>
              <a:rPr lang="en-US" sz="2000" dirty="0" err="1" smtClean="0">
                <a:effectLst/>
                <a:latin typeface="Times New Roman"/>
                <a:ea typeface="Times New Roman"/>
              </a:rPr>
              <a:t>BGD</a:t>
            </a:r>
            <a:r>
              <a:rPr lang="en-US" sz="2000" dirty="0" smtClean="0">
                <a:effectLst/>
                <a:latin typeface="Times New Roman"/>
                <a:ea typeface="Times New Roman"/>
              </a:rPr>
              <a:t>.</a:t>
            </a:r>
          </a:p>
          <a:p>
            <a:pPr marL="0" marR="0">
              <a:spcBef>
                <a:spcPts val="0"/>
              </a:spcBef>
              <a:spcAft>
                <a:spcPts val="1200"/>
              </a:spcAft>
            </a:pPr>
            <a:r>
              <a:rPr lang="en-US" sz="2000" dirty="0" smtClean="0">
                <a:effectLst/>
                <a:latin typeface="Times New Roman"/>
                <a:ea typeface="Times New Roman"/>
              </a:rPr>
              <a:t>The Solutions Team was directed by the Steering Committee to assume for our planning purposes that there is a deficit need to be filled of 250 </a:t>
            </a:r>
            <a:r>
              <a:rPr lang="en-US" sz="2000" dirty="0" err="1" smtClean="0">
                <a:effectLst/>
                <a:latin typeface="Times New Roman"/>
                <a:ea typeface="Times New Roman"/>
              </a:rPr>
              <a:t>MGD</a:t>
            </a:r>
            <a:r>
              <a:rPr lang="en-US" sz="2000" dirty="0" smtClean="0">
                <a:effectLst/>
                <a:latin typeface="Times New Roman"/>
                <a:ea typeface="Times New Roman"/>
              </a:rPr>
              <a:t> ( 1.1 </a:t>
            </a:r>
            <a:r>
              <a:rPr lang="en-US" sz="2000" dirty="0" err="1" smtClean="0">
                <a:effectLst/>
                <a:latin typeface="Times New Roman"/>
                <a:ea typeface="Times New Roman"/>
              </a:rPr>
              <a:t>BGD</a:t>
            </a:r>
            <a:r>
              <a:rPr lang="en-US" sz="2000" dirty="0" smtClean="0">
                <a:effectLst/>
                <a:latin typeface="Times New Roman"/>
                <a:ea typeface="Times New Roman"/>
              </a:rPr>
              <a:t>- 850 </a:t>
            </a:r>
            <a:r>
              <a:rPr lang="en-US" sz="2000" dirty="0" err="1" smtClean="0">
                <a:effectLst/>
                <a:latin typeface="Times New Roman"/>
                <a:ea typeface="Times New Roman"/>
              </a:rPr>
              <a:t>MGD</a:t>
            </a:r>
            <a:r>
              <a:rPr lang="en-US" sz="2000" dirty="0" smtClean="0">
                <a:effectLst/>
                <a:latin typeface="Times New Roman"/>
                <a:ea typeface="Times New Roman"/>
              </a:rPr>
              <a:t> ).</a:t>
            </a:r>
            <a:endParaRPr lang="en-US" sz="2000" dirty="0">
              <a:effectLst/>
              <a:latin typeface="Times New Roman"/>
              <a:ea typeface="Times New Roman"/>
            </a:endParaRPr>
          </a:p>
        </p:txBody>
      </p:sp>
    </p:spTree>
    <p:extLst>
      <p:ext uri="{BB962C8B-B14F-4D97-AF65-F5344CB8AC3E}">
        <p14:creationId xmlns:p14="http://schemas.microsoft.com/office/powerpoint/2010/main" val="16418475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838200"/>
            <a:ext cx="8686800" cy="5170646"/>
          </a:xfrm>
          <a:prstGeom prst="rect">
            <a:avLst/>
          </a:prstGeom>
        </p:spPr>
        <p:txBody>
          <a:bodyPr wrap="square">
            <a:spAutoFit/>
          </a:bodyPr>
          <a:lstStyle/>
          <a:p>
            <a:pPr marL="0" marR="0">
              <a:spcBef>
                <a:spcPts val="0"/>
              </a:spcBef>
              <a:spcAft>
                <a:spcPts val="1200"/>
              </a:spcAft>
            </a:pPr>
            <a:r>
              <a:rPr lang="en-US" sz="3200" b="1" dirty="0" smtClean="0">
                <a:effectLst/>
                <a:latin typeface="Times New Roman"/>
                <a:ea typeface="Times New Roman"/>
              </a:rPr>
              <a:t>Regional Water Supply Plan.</a:t>
            </a:r>
            <a:endParaRPr lang="en-US" sz="3200" dirty="0" smtClean="0">
              <a:effectLst/>
              <a:latin typeface="Times New Roman"/>
              <a:ea typeface="Times New Roman"/>
            </a:endParaRPr>
          </a:p>
          <a:p>
            <a:pPr marL="0" marR="0">
              <a:spcBef>
                <a:spcPts val="0"/>
              </a:spcBef>
              <a:spcAft>
                <a:spcPts val="0"/>
              </a:spcAft>
            </a:pPr>
            <a:r>
              <a:rPr lang="en-US" sz="3200" dirty="0" smtClean="0">
                <a:effectLst/>
                <a:latin typeface="Times New Roman"/>
                <a:ea typeface="Times New Roman"/>
              </a:rPr>
              <a:t>One of the other truly ground breaking efforts currently underway, the results of which will affect the Solutions Team findings, is the development of a regional water supply plan applicable throughout the region and which is consistent with the three </a:t>
            </a:r>
            <a:r>
              <a:rPr lang="en-US" sz="3200" dirty="0" err="1" smtClean="0">
                <a:effectLst/>
                <a:latin typeface="Times New Roman"/>
                <a:ea typeface="Times New Roman"/>
              </a:rPr>
              <a:t>WMD</a:t>
            </a:r>
            <a:r>
              <a:rPr lang="en-US" sz="3200" dirty="0" smtClean="0">
                <a:effectLst/>
                <a:latin typeface="Times New Roman"/>
                <a:ea typeface="Times New Roman"/>
              </a:rPr>
              <a:t> water supply plans that divide the region.  Comment Period extended to Feb. 20, 2014.                     </a:t>
            </a:r>
          </a:p>
          <a:p>
            <a:pPr marL="0" marR="0">
              <a:spcBef>
                <a:spcPts val="0"/>
              </a:spcBef>
              <a:spcAft>
                <a:spcPts val="0"/>
              </a:spcAft>
            </a:pPr>
            <a:r>
              <a:rPr lang="en-US" sz="3200" dirty="0" smtClean="0">
                <a:effectLst/>
                <a:latin typeface="Times New Roman"/>
                <a:ea typeface="Times New Roman"/>
              </a:rPr>
              <a:t> </a:t>
            </a:r>
          </a:p>
          <a:p>
            <a:pPr marL="0" marR="0">
              <a:spcBef>
                <a:spcPts val="0"/>
              </a:spcBef>
              <a:spcAft>
                <a:spcPts val="0"/>
              </a:spcAft>
            </a:pPr>
            <a:r>
              <a:rPr lang="en-US" sz="3200" dirty="0" smtClean="0">
                <a:effectLst/>
                <a:latin typeface="Times New Roman"/>
                <a:ea typeface="Times New Roman"/>
              </a:rPr>
              <a:t>        [Website: </a:t>
            </a:r>
            <a:r>
              <a:rPr lang="en-US" sz="3200" u="sng" dirty="0" smtClean="0">
                <a:solidFill>
                  <a:srgbClr val="0000FF"/>
                </a:solidFill>
                <a:effectLst/>
                <a:latin typeface="Times New Roman"/>
                <a:ea typeface="Times New Roman"/>
                <a:hlinkClick r:id="rId2"/>
              </a:rPr>
              <a:t>http://cfwiwater.com</a:t>
            </a:r>
            <a:r>
              <a:rPr lang="en-US" sz="3200" dirty="0" smtClean="0">
                <a:effectLst/>
                <a:latin typeface="Times New Roman"/>
                <a:ea typeface="Times New Roman"/>
              </a:rPr>
              <a:t>].</a:t>
            </a:r>
            <a:endParaRPr lang="en-US" sz="3200" dirty="0">
              <a:effectLst/>
              <a:latin typeface="Times New Roman"/>
              <a:ea typeface="Times New Roman"/>
            </a:endParaRPr>
          </a:p>
        </p:txBody>
      </p:sp>
    </p:spTree>
    <p:extLst>
      <p:ext uri="{BB962C8B-B14F-4D97-AF65-F5344CB8AC3E}">
        <p14:creationId xmlns:p14="http://schemas.microsoft.com/office/powerpoint/2010/main" val="9391042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1300" y="152400"/>
            <a:ext cx="8686800" cy="6555641"/>
          </a:xfrm>
          <a:prstGeom prst="rect">
            <a:avLst/>
          </a:prstGeom>
        </p:spPr>
        <p:txBody>
          <a:bodyPr wrap="square">
            <a:spAutoFit/>
          </a:bodyPr>
          <a:lstStyle/>
          <a:p>
            <a:pPr marL="0" marR="0"/>
            <a:r>
              <a:rPr lang="en-US" sz="2000" b="1" dirty="0" smtClean="0">
                <a:effectLst/>
                <a:latin typeface="Times New Roman"/>
                <a:ea typeface="Calibri"/>
              </a:rPr>
              <a:t>Minimum Flows and Levels (“</a:t>
            </a:r>
            <a:r>
              <a:rPr lang="en-US" sz="2000" b="1" dirty="0" err="1" smtClean="0">
                <a:effectLst/>
                <a:latin typeface="Times New Roman"/>
                <a:ea typeface="Calibri"/>
              </a:rPr>
              <a:t>MFL’s</a:t>
            </a:r>
            <a:r>
              <a:rPr lang="en-US" sz="2000" b="1" dirty="0" smtClean="0">
                <a:effectLst/>
                <a:latin typeface="Times New Roman"/>
                <a:ea typeface="Calibri"/>
              </a:rPr>
              <a:t>”)</a:t>
            </a:r>
          </a:p>
          <a:p>
            <a:pPr marL="0" marR="0"/>
            <a:endParaRPr lang="en-US" sz="2000" dirty="0" smtClean="0">
              <a:effectLst/>
              <a:latin typeface="Times New Roman"/>
              <a:ea typeface="Calibri"/>
            </a:endParaRPr>
          </a:p>
          <a:p>
            <a:pPr marL="0" marR="0"/>
            <a:r>
              <a:rPr lang="en-US" sz="2000" dirty="0" smtClean="0">
                <a:effectLst/>
                <a:latin typeface="Times New Roman"/>
                <a:ea typeface="Calibri"/>
              </a:rPr>
              <a:t>Another technical team providing important information is analyzing the impact of withdrawals upon Minimum Flows and Levels (“</a:t>
            </a:r>
            <a:r>
              <a:rPr lang="en-US" sz="2000" dirty="0" err="1" smtClean="0">
                <a:effectLst/>
                <a:latin typeface="Times New Roman"/>
                <a:ea typeface="Calibri"/>
              </a:rPr>
              <a:t>MFL</a:t>
            </a:r>
            <a:r>
              <a:rPr lang="en-US" sz="2000" dirty="0" smtClean="0">
                <a:effectLst/>
                <a:latin typeface="Times New Roman"/>
                <a:ea typeface="Calibri"/>
              </a:rPr>
              <a:t>”) for water bodies, wetlands and other natural resources to develop a coordinated strategy for the region.  The work of this team is extremely important in focusing the recommendations coming from the Solutions Team upon those options that will not cause unacceptable impacts upon the environment, identifying what mitigation or management steps need to be taken to minimize the impact of withdrawals where additional groundwater withdrawals are necessary to meet the increased demand.  Will also play an important role in the development of future regulations for the region.</a:t>
            </a:r>
          </a:p>
          <a:p>
            <a:pPr marL="0" marR="0"/>
            <a:endParaRPr lang="en-US" sz="2000" dirty="0" smtClean="0">
              <a:effectLst/>
              <a:latin typeface="Times New Roman"/>
              <a:ea typeface="Calibri"/>
            </a:endParaRPr>
          </a:p>
          <a:p>
            <a:pPr marL="0" marR="0"/>
            <a:r>
              <a:rPr lang="en-US" sz="2000" dirty="0" smtClean="0">
                <a:effectLst/>
                <a:latin typeface="Times New Roman"/>
                <a:ea typeface="Calibri"/>
              </a:rPr>
              <a:t>What is a </a:t>
            </a:r>
            <a:r>
              <a:rPr lang="en-US" sz="2000" dirty="0" err="1" smtClean="0">
                <a:effectLst/>
                <a:latin typeface="Times New Roman"/>
                <a:ea typeface="Calibri"/>
              </a:rPr>
              <a:t>MFL</a:t>
            </a:r>
            <a:r>
              <a:rPr lang="en-US" sz="2000" dirty="0" smtClean="0">
                <a:effectLst/>
                <a:latin typeface="Times New Roman"/>
                <a:ea typeface="Calibri"/>
              </a:rPr>
              <a:t>?</a:t>
            </a:r>
          </a:p>
          <a:p>
            <a:pPr marL="0" marR="0"/>
            <a:endParaRPr lang="en-US" sz="2000" dirty="0" smtClean="0">
              <a:effectLst/>
              <a:latin typeface="Times New Roman"/>
              <a:ea typeface="Calibri"/>
            </a:endParaRPr>
          </a:p>
          <a:p>
            <a:pPr marL="0" marR="0"/>
            <a:r>
              <a:rPr lang="en-US" sz="2000" dirty="0" smtClean="0">
                <a:effectLst/>
                <a:latin typeface="Times New Roman"/>
                <a:ea typeface="Calibri"/>
              </a:rPr>
              <a:t>Water management districts use a variety of information to scientifically establish the point beyond which additional withdrawals would cause significant harm.  Usually the districts select a peer review committee to evaluate the scientific principles and methods used to establish an </a:t>
            </a:r>
            <a:r>
              <a:rPr lang="en-US" sz="2000" dirty="0" err="1" smtClean="0">
                <a:effectLst/>
                <a:latin typeface="Times New Roman"/>
                <a:ea typeface="Calibri"/>
              </a:rPr>
              <a:t>MFL</a:t>
            </a:r>
            <a:r>
              <a:rPr lang="en-US" sz="2000" dirty="0" smtClean="0">
                <a:effectLst/>
                <a:latin typeface="Times New Roman"/>
                <a:ea typeface="Calibri"/>
              </a:rPr>
              <a:t>.  Once an </a:t>
            </a:r>
            <a:r>
              <a:rPr lang="en-US" sz="2000" dirty="0" err="1" smtClean="0">
                <a:effectLst/>
                <a:latin typeface="Times New Roman"/>
                <a:ea typeface="Calibri"/>
              </a:rPr>
              <a:t>MFL</a:t>
            </a:r>
            <a:r>
              <a:rPr lang="en-US" sz="2000" dirty="0" smtClean="0">
                <a:effectLst/>
                <a:latin typeface="Times New Roman"/>
                <a:ea typeface="Calibri"/>
              </a:rPr>
              <a:t> is calculated and is adopted by rule, implementation is undertaken by the districts.  For more information please see the website for </a:t>
            </a:r>
            <a:r>
              <a:rPr lang="en-US" sz="2000" dirty="0" err="1" smtClean="0">
                <a:effectLst/>
                <a:latin typeface="Times New Roman"/>
                <a:ea typeface="Calibri"/>
              </a:rPr>
              <a:t>CFWI</a:t>
            </a:r>
            <a:r>
              <a:rPr lang="en-US" sz="2000" dirty="0" smtClean="0">
                <a:effectLst/>
                <a:latin typeface="Times New Roman"/>
                <a:ea typeface="Calibri"/>
              </a:rPr>
              <a:t> [</a:t>
            </a:r>
            <a:r>
              <a:rPr lang="en-US" sz="2000" u="sng" dirty="0" smtClean="0">
                <a:solidFill>
                  <a:srgbClr val="0000FF"/>
                </a:solidFill>
                <a:effectLst/>
                <a:latin typeface="Times New Roman"/>
                <a:ea typeface="Calibri"/>
                <a:hlinkClick r:id="rId2"/>
              </a:rPr>
              <a:t>http://cfwiwater.com</a:t>
            </a:r>
            <a:r>
              <a:rPr lang="en-US" sz="2000" dirty="0" smtClean="0">
                <a:effectLst/>
                <a:latin typeface="Times New Roman"/>
                <a:ea typeface="Calibri"/>
              </a:rPr>
              <a:t>] and view the page for Minimum Flows and Levels and Water Reservations.</a:t>
            </a:r>
            <a:endParaRPr lang="en-US" sz="2000" dirty="0">
              <a:effectLst/>
              <a:latin typeface="Times New Roman"/>
              <a:ea typeface="Calibri"/>
            </a:endParaRPr>
          </a:p>
        </p:txBody>
      </p:sp>
    </p:spTree>
    <p:extLst>
      <p:ext uri="{BB962C8B-B14F-4D97-AF65-F5344CB8AC3E}">
        <p14:creationId xmlns:p14="http://schemas.microsoft.com/office/powerpoint/2010/main" val="37885378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206948"/>
            <a:ext cx="8915400" cy="6589496"/>
          </a:xfrm>
          <a:prstGeom prst="rect">
            <a:avLst/>
          </a:prstGeom>
        </p:spPr>
        <p:txBody>
          <a:bodyPr wrap="square">
            <a:spAutoFit/>
          </a:bodyPr>
          <a:lstStyle/>
          <a:p>
            <a:pPr marL="0" marR="0"/>
            <a:r>
              <a:rPr lang="en-US" b="1" dirty="0" smtClean="0">
                <a:effectLst/>
                <a:latin typeface="Times New Roman"/>
                <a:ea typeface="Calibri"/>
              </a:rPr>
              <a:t>Solutions Team.  </a:t>
            </a:r>
            <a:r>
              <a:rPr lang="en-US" dirty="0" smtClean="0">
                <a:effectLst/>
                <a:latin typeface="Times New Roman"/>
                <a:ea typeface="Calibri"/>
              </a:rPr>
              <a:t>The Chair of our Team is Robert Beltran, the Executive Director of </a:t>
            </a:r>
            <a:r>
              <a:rPr lang="en-US" dirty="0" err="1" smtClean="0">
                <a:effectLst/>
                <a:latin typeface="Times New Roman"/>
                <a:ea typeface="Calibri"/>
              </a:rPr>
              <a:t>SWFWMD</a:t>
            </a:r>
            <a:endParaRPr lang="en-US" dirty="0" smtClean="0">
              <a:effectLst/>
              <a:latin typeface="Times New Roman"/>
              <a:ea typeface="Calibri"/>
            </a:endParaRPr>
          </a:p>
          <a:p>
            <a:pPr marL="0" marR="0"/>
            <a:endParaRPr lang="en-US" sz="1400" dirty="0" smtClean="0">
              <a:effectLst/>
              <a:latin typeface="Times New Roman"/>
              <a:ea typeface="Calibri"/>
            </a:endParaRPr>
          </a:p>
          <a:p>
            <a:pPr marR="0"/>
            <a:r>
              <a:rPr lang="en-US" dirty="0" smtClean="0">
                <a:latin typeface="Times New Roman"/>
                <a:ea typeface="Calibri"/>
              </a:rPr>
              <a:t>    A.   </a:t>
            </a:r>
            <a:r>
              <a:rPr lang="en-US" dirty="0" smtClean="0">
                <a:effectLst/>
                <a:latin typeface="Times New Roman"/>
                <a:ea typeface="Calibri"/>
              </a:rPr>
              <a:t>Scope of Work (“SOW”) - approved Oct. 25, 2013.</a:t>
            </a:r>
          </a:p>
          <a:p>
            <a:pPr marL="342900" marR="0" indent="-342900">
              <a:buAutoNum type="alphaUcPeriod"/>
            </a:pPr>
            <a:endParaRPr lang="en-US" sz="1400" dirty="0" smtClean="0">
              <a:effectLst/>
              <a:latin typeface="Times New Roman"/>
              <a:ea typeface="Calibri"/>
            </a:endParaRPr>
          </a:p>
          <a:p>
            <a:pPr marR="0"/>
            <a:r>
              <a:rPr lang="en-US" dirty="0" smtClean="0">
                <a:effectLst/>
                <a:latin typeface="Times New Roman"/>
                <a:ea typeface="Calibri"/>
              </a:rPr>
              <a:t>    B.   The SOW generally provides that our Solutions Team will focus on identifying projects that are large scale, multi-jurisdictional and of regional significance to serve more than one utility.  Sub-Teams have been formed to analyze different “ buckets” of available water.  We also plan to identify potential regional interconnect opportunities between the Districts and basins.  Our work will culminate with our Report due next winter - The 2035 Water Resources Protection and Water Supply Strategies Plan.</a:t>
            </a:r>
          </a:p>
          <a:p>
            <a:pPr marL="342900" marR="0" indent="-342900">
              <a:buAutoNum type="alphaUcPeriod" startAt="2"/>
            </a:pPr>
            <a:endParaRPr lang="en-US" sz="1400" dirty="0" smtClean="0">
              <a:effectLst/>
              <a:latin typeface="Times New Roman"/>
              <a:ea typeface="Calibri"/>
            </a:endParaRPr>
          </a:p>
          <a:p>
            <a:pPr marR="0">
              <a:spcBef>
                <a:spcPts val="600"/>
              </a:spcBef>
              <a:spcAft>
                <a:spcPts val="600"/>
              </a:spcAft>
            </a:pPr>
            <a:r>
              <a:rPr lang="en-US" dirty="0">
                <a:latin typeface="Times New Roman"/>
                <a:ea typeface="Calibri"/>
              </a:rPr>
              <a:t> </a:t>
            </a:r>
            <a:r>
              <a:rPr lang="en-US" dirty="0" smtClean="0">
                <a:latin typeface="Times New Roman"/>
                <a:ea typeface="Calibri"/>
              </a:rPr>
              <a:t>   </a:t>
            </a:r>
            <a:r>
              <a:rPr lang="en-US" dirty="0" smtClean="0">
                <a:effectLst/>
                <a:latin typeface="Times New Roman"/>
                <a:ea typeface="Calibri"/>
              </a:rPr>
              <a:t>C.  The following is the list of Sub-Teams:</a:t>
            </a:r>
          </a:p>
          <a:p>
            <a:pPr marR="0" lvl="0">
              <a:lnSpc>
                <a:spcPct val="115000"/>
              </a:lnSpc>
              <a:spcBef>
                <a:spcPts val="0"/>
              </a:spcBef>
              <a:spcAft>
                <a:spcPts val="600"/>
              </a:spcAft>
            </a:pPr>
            <a:r>
              <a:rPr lang="en-US" dirty="0">
                <a:latin typeface="Times New Roman"/>
                <a:ea typeface="Calibri"/>
              </a:rPr>
              <a:t> </a:t>
            </a:r>
            <a:r>
              <a:rPr lang="en-US" dirty="0" smtClean="0">
                <a:latin typeface="Times New Roman"/>
                <a:ea typeface="Calibri"/>
              </a:rPr>
              <a:t>   </a:t>
            </a:r>
            <a:r>
              <a:rPr lang="en-US" dirty="0" smtClean="0">
                <a:effectLst/>
                <a:latin typeface="Times New Roman"/>
                <a:ea typeface="Calibri"/>
              </a:rPr>
              <a:t>1.  Surface Water  (Dispersed storage and Reservoirs) </a:t>
            </a:r>
            <a:endParaRPr lang="en-US" dirty="0">
              <a:latin typeface="Times New Roman"/>
              <a:ea typeface="Calibri"/>
            </a:endParaRPr>
          </a:p>
          <a:p>
            <a:pPr marR="0" lvl="0">
              <a:lnSpc>
                <a:spcPct val="115000"/>
              </a:lnSpc>
              <a:spcBef>
                <a:spcPts val="0"/>
              </a:spcBef>
              <a:spcAft>
                <a:spcPts val="600"/>
              </a:spcAft>
            </a:pPr>
            <a:r>
              <a:rPr lang="en-US" dirty="0" smtClean="0">
                <a:effectLst/>
                <a:latin typeface="Times New Roman"/>
                <a:ea typeface="Calibri"/>
              </a:rPr>
              <a:t>    2.  Groundwater  </a:t>
            </a:r>
            <a:endParaRPr lang="en-US" sz="1200" dirty="0" smtClean="0">
              <a:effectLst/>
              <a:latin typeface="Calibri"/>
              <a:ea typeface="Calibri"/>
            </a:endParaRPr>
          </a:p>
          <a:p>
            <a:pPr marR="0" lvl="0">
              <a:lnSpc>
                <a:spcPct val="115000"/>
              </a:lnSpc>
              <a:spcBef>
                <a:spcPts val="0"/>
              </a:spcBef>
              <a:spcAft>
                <a:spcPts val="600"/>
              </a:spcAft>
            </a:pPr>
            <a:r>
              <a:rPr lang="en-US" dirty="0" smtClean="0">
                <a:effectLst/>
                <a:latin typeface="Times New Roman"/>
                <a:ea typeface="Calibri"/>
              </a:rPr>
              <a:t>    3.  Reclaimed Water  </a:t>
            </a:r>
            <a:endParaRPr lang="en-US" sz="1200" dirty="0" smtClean="0">
              <a:effectLst/>
              <a:latin typeface="Calibri"/>
              <a:ea typeface="Calibri"/>
            </a:endParaRPr>
          </a:p>
          <a:p>
            <a:pPr marR="0" lvl="0">
              <a:lnSpc>
                <a:spcPct val="115000"/>
              </a:lnSpc>
              <a:spcBef>
                <a:spcPts val="0"/>
              </a:spcBef>
              <a:spcAft>
                <a:spcPts val="600"/>
              </a:spcAft>
            </a:pPr>
            <a:r>
              <a:rPr lang="en-US" dirty="0" smtClean="0">
                <a:effectLst/>
                <a:latin typeface="Times New Roman"/>
                <a:ea typeface="Calibri"/>
              </a:rPr>
              <a:t>    4.  Conservation and Other  Management Strategies (Agriculture and Urban Landscape) </a:t>
            </a:r>
            <a:endParaRPr lang="en-US" sz="1200" dirty="0" smtClean="0">
              <a:effectLst/>
              <a:latin typeface="Calibri"/>
              <a:ea typeface="Calibri"/>
            </a:endParaRPr>
          </a:p>
          <a:p>
            <a:pPr marR="0" lvl="0">
              <a:lnSpc>
                <a:spcPct val="115000"/>
              </a:lnSpc>
              <a:spcBef>
                <a:spcPts val="0"/>
              </a:spcBef>
              <a:spcAft>
                <a:spcPts val="600"/>
              </a:spcAft>
            </a:pPr>
            <a:r>
              <a:rPr lang="en-US" dirty="0" smtClean="0">
                <a:effectLst/>
                <a:latin typeface="Times New Roman"/>
                <a:ea typeface="Calibri"/>
              </a:rPr>
              <a:t>    5.  Recovery/Prevention Projects (Coordinated with other teams as needed) </a:t>
            </a:r>
            <a:endParaRPr lang="en-US" sz="1200" dirty="0" smtClean="0">
              <a:effectLst/>
              <a:latin typeface="Calibri"/>
              <a:ea typeface="Calibri"/>
            </a:endParaRPr>
          </a:p>
          <a:p>
            <a:pPr marR="0" lvl="0">
              <a:lnSpc>
                <a:spcPct val="115000"/>
              </a:lnSpc>
              <a:spcBef>
                <a:spcPts val="0"/>
              </a:spcBef>
              <a:spcAft>
                <a:spcPts val="600"/>
              </a:spcAft>
            </a:pPr>
            <a:r>
              <a:rPr lang="en-US" dirty="0" smtClean="0">
                <a:effectLst/>
                <a:latin typeface="Times New Roman"/>
                <a:ea typeface="Calibri"/>
              </a:rPr>
              <a:t>    6.  Other (</a:t>
            </a:r>
            <a:r>
              <a:rPr lang="en-US" dirty="0" err="1" smtClean="0">
                <a:effectLst/>
                <a:latin typeface="Times New Roman"/>
                <a:ea typeface="Calibri"/>
              </a:rPr>
              <a:t>Stormwater</a:t>
            </a:r>
            <a:r>
              <a:rPr lang="en-US" dirty="0" smtClean="0">
                <a:effectLst/>
                <a:latin typeface="Times New Roman"/>
                <a:ea typeface="Calibri"/>
              </a:rPr>
              <a:t>, etc…) </a:t>
            </a:r>
            <a:endParaRPr lang="en-US" sz="1200" dirty="0" smtClean="0">
              <a:effectLst/>
              <a:latin typeface="Calibri"/>
              <a:ea typeface="Calibri"/>
            </a:endParaRPr>
          </a:p>
          <a:p>
            <a:pPr marL="0" marR="0">
              <a:spcBef>
                <a:spcPts val="0"/>
              </a:spcBef>
              <a:spcAft>
                <a:spcPts val="600"/>
              </a:spcAft>
            </a:pPr>
            <a:r>
              <a:rPr lang="en-US" b="1" dirty="0" smtClean="0">
                <a:effectLst/>
                <a:latin typeface="Times New Roman"/>
                <a:ea typeface="Times New Roman"/>
              </a:rPr>
              <a:t>An overriding premise is that the inexpensive water sources are already being utilized and these alternative sources will cost more, and in most cases, significantly more.</a:t>
            </a:r>
            <a:endParaRPr lang="en-US" sz="1400" dirty="0">
              <a:effectLst/>
              <a:latin typeface="Times New Roman"/>
              <a:ea typeface="Times New Roman"/>
            </a:endParaRPr>
          </a:p>
        </p:txBody>
      </p:sp>
    </p:spTree>
    <p:extLst>
      <p:ext uri="{BB962C8B-B14F-4D97-AF65-F5344CB8AC3E}">
        <p14:creationId xmlns:p14="http://schemas.microsoft.com/office/powerpoint/2010/main" val="98431936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457200"/>
            <a:ext cx="8610600" cy="5509200"/>
          </a:xfrm>
          <a:prstGeom prst="rect">
            <a:avLst/>
          </a:prstGeom>
        </p:spPr>
        <p:txBody>
          <a:bodyPr wrap="square">
            <a:spAutoFit/>
          </a:bodyPr>
          <a:lstStyle/>
          <a:p>
            <a:pPr marL="0" marR="0">
              <a:spcBef>
                <a:spcPts val="0"/>
              </a:spcBef>
              <a:spcAft>
                <a:spcPts val="0"/>
              </a:spcAft>
            </a:pPr>
            <a:r>
              <a:rPr lang="en-US" sz="3200" b="1" dirty="0" smtClean="0">
                <a:latin typeface="Times New Roman"/>
                <a:ea typeface="Times New Roman"/>
              </a:rPr>
              <a:t>Conclusion</a:t>
            </a:r>
          </a:p>
          <a:p>
            <a:pPr marL="0" marR="0">
              <a:spcBef>
                <a:spcPts val="0"/>
              </a:spcBef>
              <a:spcAft>
                <a:spcPts val="0"/>
              </a:spcAft>
            </a:pPr>
            <a:endParaRPr lang="en-US" sz="3200" dirty="0">
              <a:latin typeface="Times New Roman"/>
              <a:ea typeface="Times New Roman"/>
            </a:endParaRPr>
          </a:p>
          <a:p>
            <a:pPr marL="0" marR="0"/>
            <a:r>
              <a:rPr lang="en-US" sz="3200" dirty="0">
                <a:latin typeface="Times New Roman"/>
                <a:ea typeface="Calibri"/>
              </a:rPr>
              <a:t>As you might expect, the </a:t>
            </a:r>
            <a:r>
              <a:rPr lang="en-US" sz="3200" dirty="0" err="1">
                <a:latin typeface="Times New Roman"/>
                <a:ea typeface="Calibri"/>
              </a:rPr>
              <a:t>CFWI</a:t>
            </a:r>
            <a:r>
              <a:rPr lang="en-US" sz="3200" dirty="0">
                <a:latin typeface="Times New Roman"/>
                <a:ea typeface="Calibri"/>
              </a:rPr>
              <a:t> is a very dynamic process with really challenging issues to address.  The public should avail itself of every available opportunity to become better educated and participate in this very important initiative.</a:t>
            </a:r>
            <a:br>
              <a:rPr lang="en-US" sz="3200" dirty="0">
                <a:latin typeface="Times New Roman"/>
                <a:ea typeface="Calibri"/>
              </a:rPr>
            </a:br>
            <a:endParaRPr lang="en-US" sz="3200" dirty="0">
              <a:latin typeface="Times New Roman"/>
              <a:ea typeface="Calibri"/>
            </a:endParaRPr>
          </a:p>
          <a:p>
            <a:pPr marL="0" marR="0"/>
            <a:r>
              <a:rPr lang="en-US" sz="3200" dirty="0">
                <a:latin typeface="Times New Roman"/>
                <a:ea typeface="Calibri"/>
              </a:rPr>
              <a:t>		</a:t>
            </a:r>
            <a:r>
              <a:rPr lang="en-US" sz="3200" u="sng" dirty="0" smtClean="0">
                <a:latin typeface="Times New Roman"/>
                <a:ea typeface="Calibri"/>
              </a:rPr>
              <a:t>Quote </a:t>
            </a:r>
            <a:r>
              <a:rPr lang="en-US" sz="3200" u="sng" dirty="0">
                <a:latin typeface="Times New Roman"/>
                <a:ea typeface="Calibri"/>
              </a:rPr>
              <a:t>from Tom Peters:</a:t>
            </a:r>
            <a:endParaRPr lang="en-US" sz="3200" dirty="0">
              <a:latin typeface="Times New Roman"/>
              <a:ea typeface="Calibri"/>
            </a:endParaRPr>
          </a:p>
          <a:p>
            <a:pPr marL="1371600" marR="0"/>
            <a:r>
              <a:rPr lang="en-US" sz="3200" dirty="0">
                <a:latin typeface="Times New Roman"/>
                <a:ea typeface="Calibri"/>
              </a:rPr>
              <a:t>“If you’re not confused, then</a:t>
            </a:r>
            <a:br>
              <a:rPr lang="en-US" sz="3200" dirty="0">
                <a:latin typeface="Times New Roman"/>
                <a:ea typeface="Calibri"/>
              </a:rPr>
            </a:br>
            <a:r>
              <a:rPr lang="en-US" sz="3200" dirty="0">
                <a:latin typeface="Times New Roman"/>
                <a:ea typeface="Calibri"/>
              </a:rPr>
              <a:t>  you’re not paying attention!”</a:t>
            </a:r>
            <a:endParaRPr lang="en-US" sz="3200" dirty="0">
              <a:effectLst/>
              <a:latin typeface="Times New Roman"/>
              <a:ea typeface="Calibri"/>
            </a:endParaRPr>
          </a:p>
        </p:txBody>
      </p:sp>
    </p:spTree>
    <p:extLst>
      <p:ext uri="{BB962C8B-B14F-4D97-AF65-F5344CB8AC3E}">
        <p14:creationId xmlns:p14="http://schemas.microsoft.com/office/powerpoint/2010/main" val="278424501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89090" name="Rectangle 2"/>
          <p:cNvSpPr>
            <a:spLocks noChangeArrowheads="1"/>
          </p:cNvSpPr>
          <p:nvPr/>
        </p:nvSpPr>
        <p:spPr bwMode="auto">
          <a:xfrm>
            <a:off x="0" y="4343400"/>
            <a:ext cx="9220200"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pPr algn="ctr">
              <a:lnSpc>
                <a:spcPct val="90000"/>
              </a:lnSpc>
            </a:pPr>
            <a:endParaRPr lang="en-US" sz="3600" b="1" dirty="0">
              <a:solidFill>
                <a:schemeClr val="bg1"/>
              </a:solidFill>
            </a:endParaRPr>
          </a:p>
        </p:txBody>
      </p:sp>
      <p:sp>
        <p:nvSpPr>
          <p:cNvPr id="89091" name="Rectangle 3"/>
          <p:cNvSpPr>
            <a:spLocks noChangeArrowheads="1"/>
          </p:cNvSpPr>
          <p:nvPr/>
        </p:nvSpPr>
        <p:spPr bwMode="auto">
          <a:xfrm>
            <a:off x="0" y="5105400"/>
            <a:ext cx="9220200" cy="175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pPr marL="342900" indent="-342900" algn="ctr">
              <a:buClr>
                <a:srgbClr val="800000"/>
              </a:buClr>
              <a:buFont typeface="Wingdings" pitchFamily="2" charset="2"/>
              <a:buNone/>
            </a:pPr>
            <a:endParaRPr lang="en-US" sz="2800" dirty="0">
              <a:solidFill>
                <a:schemeClr val="bg1"/>
              </a:solidFill>
            </a:endParaRPr>
          </a:p>
        </p:txBody>
      </p:sp>
      <p:sp>
        <p:nvSpPr>
          <p:cNvPr id="4" name="Rectangle 3"/>
          <p:cNvSpPr/>
          <p:nvPr/>
        </p:nvSpPr>
        <p:spPr>
          <a:xfrm>
            <a:off x="304800" y="2884236"/>
            <a:ext cx="8534400" cy="1255728"/>
          </a:xfrm>
          <a:prstGeom prst="rect">
            <a:avLst/>
          </a:prstGeom>
        </p:spPr>
        <p:txBody>
          <a:bodyPr wrap="square">
            <a:spAutoFit/>
          </a:bodyPr>
          <a:lstStyle/>
          <a:p>
            <a:pPr algn="ctr">
              <a:lnSpc>
                <a:spcPct val="90000"/>
              </a:lnSpc>
            </a:pPr>
            <a:r>
              <a:rPr lang="en-US" sz="2800" b="1" dirty="0">
                <a:solidFill>
                  <a:schemeClr val="bg1"/>
                </a:solidFill>
                <a:latin typeface="Times New Roman" pitchFamily="18" charset="0"/>
                <a:cs typeface="Times New Roman" pitchFamily="18" charset="0"/>
              </a:rPr>
              <a:t>CENTRAL FLORIDA WATER INITIATIVE-</a:t>
            </a:r>
          </a:p>
          <a:p>
            <a:pPr algn="ctr">
              <a:lnSpc>
                <a:spcPct val="90000"/>
              </a:lnSpc>
            </a:pPr>
            <a:r>
              <a:rPr lang="en-US" sz="2800" b="1" dirty="0">
                <a:solidFill>
                  <a:schemeClr val="bg1"/>
                </a:solidFill>
                <a:latin typeface="Times New Roman" pitchFamily="18" charset="0"/>
                <a:cs typeface="Times New Roman" pitchFamily="18" charset="0"/>
              </a:rPr>
              <a:t>A REGIONAL RESPONSE TO AVOID A PENDING CRISIS</a:t>
            </a:r>
          </a:p>
        </p:txBody>
      </p:sp>
      <p:sp>
        <p:nvSpPr>
          <p:cNvPr id="8" name="Rectangle 7"/>
          <p:cNvSpPr/>
          <p:nvPr/>
        </p:nvSpPr>
        <p:spPr>
          <a:xfrm>
            <a:off x="1143000" y="4648200"/>
            <a:ext cx="7162800" cy="1477328"/>
          </a:xfrm>
          <a:prstGeom prst="rect">
            <a:avLst/>
          </a:prstGeom>
        </p:spPr>
        <p:txBody>
          <a:bodyPr wrap="square">
            <a:spAutoFit/>
          </a:bodyPr>
          <a:lstStyle/>
          <a:p>
            <a:pPr marL="342900" indent="-342900" algn="ctr">
              <a:buClr>
                <a:srgbClr val="800000"/>
              </a:buClr>
              <a:buFont typeface="Wingdings" pitchFamily="2" charset="2"/>
              <a:buNone/>
            </a:pPr>
            <a:r>
              <a:rPr lang="en-US" dirty="0">
                <a:solidFill>
                  <a:schemeClr val="bg1"/>
                </a:solidFill>
                <a:latin typeface="Times New Roman" pitchFamily="18" charset="0"/>
                <a:cs typeface="Times New Roman" pitchFamily="18" charset="0"/>
              </a:rPr>
              <a:t>By:  Michael D. Minton, Esq.</a:t>
            </a:r>
            <a:endParaRPr lang="en-US" sz="1400" dirty="0">
              <a:solidFill>
                <a:schemeClr val="bg1"/>
              </a:solidFill>
              <a:latin typeface="Times New Roman" pitchFamily="18" charset="0"/>
              <a:cs typeface="Times New Roman" pitchFamily="18" charset="0"/>
            </a:endParaRPr>
          </a:p>
          <a:p>
            <a:pPr marL="342900" indent="-342900" algn="ctr">
              <a:buClr>
                <a:srgbClr val="800000"/>
              </a:buClr>
              <a:buFont typeface="Wingdings" pitchFamily="2" charset="2"/>
              <a:buNone/>
            </a:pPr>
            <a:r>
              <a:rPr lang="en-US" dirty="0">
                <a:solidFill>
                  <a:schemeClr val="bg1"/>
                </a:solidFill>
                <a:latin typeface="Times New Roman" pitchFamily="18" charset="0"/>
                <a:cs typeface="Times New Roman" pitchFamily="18" charset="0"/>
              </a:rPr>
              <a:t>DEAN, MEAD, EGERTON, </a:t>
            </a:r>
            <a:r>
              <a:rPr lang="en-US" dirty="0" err="1">
                <a:solidFill>
                  <a:schemeClr val="bg1"/>
                </a:solidFill>
                <a:latin typeface="Times New Roman" pitchFamily="18" charset="0"/>
                <a:cs typeface="Times New Roman" pitchFamily="18" charset="0"/>
              </a:rPr>
              <a:t>BLOODWORTH</a:t>
            </a:r>
            <a:r>
              <a:rPr lang="en-US" dirty="0">
                <a:solidFill>
                  <a:schemeClr val="bg1"/>
                </a:solidFill>
                <a:latin typeface="Times New Roman" pitchFamily="18" charset="0"/>
                <a:cs typeface="Times New Roman" pitchFamily="18" charset="0"/>
              </a:rPr>
              <a:t>, </a:t>
            </a:r>
          </a:p>
          <a:p>
            <a:pPr marL="342900" indent="-342900" algn="ctr">
              <a:buClr>
                <a:srgbClr val="800000"/>
              </a:buClr>
              <a:buFont typeface="Wingdings" pitchFamily="2" charset="2"/>
              <a:buNone/>
            </a:pPr>
            <a:r>
              <a:rPr lang="en-US" dirty="0" err="1">
                <a:solidFill>
                  <a:schemeClr val="bg1"/>
                </a:solidFill>
                <a:latin typeface="Times New Roman" pitchFamily="18" charset="0"/>
                <a:cs typeface="Times New Roman" pitchFamily="18" charset="0"/>
              </a:rPr>
              <a:t>CAPOUANO</a:t>
            </a:r>
            <a:r>
              <a:rPr lang="en-US" dirty="0">
                <a:solidFill>
                  <a:schemeClr val="bg1"/>
                </a:solidFill>
                <a:latin typeface="Times New Roman" pitchFamily="18" charset="0"/>
                <a:cs typeface="Times New Roman" pitchFamily="18" charset="0"/>
              </a:rPr>
              <a:t> &amp; BOZARTH, P.A.</a:t>
            </a:r>
          </a:p>
          <a:p>
            <a:pPr marL="342900" indent="-342900" algn="ctr">
              <a:buClr>
                <a:srgbClr val="800000"/>
              </a:buClr>
              <a:buFont typeface="Wingdings" pitchFamily="2" charset="2"/>
              <a:buNone/>
            </a:pPr>
            <a:r>
              <a:rPr lang="en-US" dirty="0">
                <a:solidFill>
                  <a:schemeClr val="bg1"/>
                </a:solidFill>
                <a:latin typeface="Times New Roman" pitchFamily="18" charset="0"/>
                <a:cs typeface="Times New Roman" pitchFamily="18" charset="0"/>
              </a:rPr>
              <a:t>Orlando, Florida</a:t>
            </a:r>
          </a:p>
          <a:p>
            <a:pPr marL="342900" indent="-342900" algn="ctr">
              <a:buClr>
                <a:srgbClr val="800000"/>
              </a:buClr>
              <a:buFont typeface="Wingdings" pitchFamily="2" charset="2"/>
              <a:buNone/>
            </a:pPr>
            <a:r>
              <a:rPr lang="en-US" dirty="0">
                <a:solidFill>
                  <a:schemeClr val="bg1"/>
                </a:solidFill>
                <a:latin typeface="Times New Roman" pitchFamily="18" charset="0"/>
                <a:cs typeface="Times New Roman" pitchFamily="18" charset="0"/>
              </a:rPr>
              <a:t>February 6, 2014</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838200"/>
            <a:ext cx="8305800" cy="2057400"/>
          </a:xfrm>
        </p:spPr>
        <p:txBody>
          <a:bodyPr>
            <a:normAutofit fontScale="90000"/>
          </a:bodyPr>
          <a:lstStyle/>
          <a:p>
            <a:pPr algn="l"/>
            <a:r>
              <a:rPr lang="en-US" sz="2000" b="1" dirty="0">
                <a:latin typeface="Times New Roman" pitchFamily="18" charset="0"/>
              </a:rPr>
              <a:t>I.</a:t>
            </a:r>
            <a:r>
              <a:rPr lang="en-US" sz="2400" b="1" dirty="0">
                <a:latin typeface="Times New Roman" pitchFamily="18" charset="0"/>
              </a:rPr>
              <a:t>	Background</a:t>
            </a:r>
            <a:r>
              <a:rPr lang="en-US" sz="2400" dirty="0">
                <a:latin typeface="Times New Roman" pitchFamily="18" charset="0"/>
              </a:rPr>
              <a:t/>
            </a:r>
            <a:br>
              <a:rPr lang="en-US" sz="2400" dirty="0">
                <a:latin typeface="Times New Roman" pitchFamily="18" charset="0"/>
              </a:rPr>
            </a:br>
            <a:r>
              <a:rPr lang="en-US" sz="2400" dirty="0">
                <a:latin typeface="Times New Roman" pitchFamily="18" charset="0"/>
              </a:rPr>
              <a:t> </a:t>
            </a:r>
            <a:br>
              <a:rPr lang="en-US" sz="2400" dirty="0">
                <a:latin typeface="Times New Roman" pitchFamily="18" charset="0"/>
              </a:rPr>
            </a:br>
            <a:r>
              <a:rPr lang="en-US" sz="2400" dirty="0">
                <a:latin typeface="Times New Roman" pitchFamily="18" charset="0"/>
              </a:rPr>
              <a:t>Central Florida is projected to almost double in population over the next 40 years with an increase of almost 3,000,000 new inhabitants bringing the total population to 6.6 million.  Recognizing that</a:t>
            </a:r>
            <a:r>
              <a:rPr lang="en-US" sz="2400" dirty="0" smtClean="0">
                <a:latin typeface="Times New Roman" pitchFamily="18" charset="0"/>
              </a:rPr>
              <a:t>:</a:t>
            </a:r>
            <a:endParaRPr lang="en-US" sz="2400" dirty="0">
              <a:latin typeface="Times New Roman" pitchFamily="18" charset="0"/>
            </a:endParaRPr>
          </a:p>
        </p:txBody>
      </p:sp>
      <p:sp>
        <p:nvSpPr>
          <p:cNvPr id="2" name="Content Placeholder 1"/>
          <p:cNvSpPr>
            <a:spLocks noGrp="1"/>
          </p:cNvSpPr>
          <p:nvPr>
            <p:ph idx="1"/>
          </p:nvPr>
        </p:nvSpPr>
        <p:spPr>
          <a:xfrm>
            <a:off x="685800" y="3200400"/>
            <a:ext cx="8001000" cy="3124200"/>
          </a:xfrm>
        </p:spPr>
        <p:txBody>
          <a:bodyPr>
            <a:normAutofit lnSpcReduction="10000"/>
          </a:bodyPr>
          <a:lstStyle/>
          <a:p>
            <a:r>
              <a:rPr lang="en-US" sz="2400" dirty="0" smtClean="0">
                <a:solidFill>
                  <a:schemeClr val="tx1"/>
                </a:solidFill>
                <a:latin typeface="Times New Roman" pitchFamily="18" charset="0"/>
                <a:ea typeface="+mn-ea"/>
                <a:cs typeface="+mn-cs"/>
              </a:rPr>
              <a:t>(</a:t>
            </a:r>
            <a:r>
              <a:rPr lang="en-US" sz="2400" dirty="0" err="1">
                <a:solidFill>
                  <a:schemeClr val="tx1"/>
                </a:solidFill>
                <a:latin typeface="Times New Roman" pitchFamily="18" charset="0"/>
                <a:ea typeface="+mn-ea"/>
                <a:cs typeface="+mn-cs"/>
              </a:rPr>
              <a:t>i</a:t>
            </a:r>
            <a:r>
              <a:rPr lang="en-US" sz="2400" dirty="0">
                <a:solidFill>
                  <a:schemeClr val="tx1"/>
                </a:solidFill>
                <a:latin typeface="Times New Roman" pitchFamily="18" charset="0"/>
                <a:ea typeface="+mn-ea"/>
                <a:cs typeface="+mn-cs"/>
              </a:rPr>
              <a:t>)   the potable water supply utilized by the Central Florida Region relies almost exclusively upon groundwater withdrawals from the upper and lower </a:t>
            </a:r>
            <a:r>
              <a:rPr lang="en-US" sz="2400" dirty="0" err="1">
                <a:solidFill>
                  <a:schemeClr val="tx1"/>
                </a:solidFill>
                <a:latin typeface="Times New Roman" pitchFamily="18" charset="0"/>
                <a:ea typeface="+mn-ea"/>
                <a:cs typeface="+mn-cs"/>
              </a:rPr>
              <a:t>Floridan</a:t>
            </a:r>
            <a:r>
              <a:rPr lang="en-US" sz="2400" dirty="0">
                <a:solidFill>
                  <a:schemeClr val="tx1"/>
                </a:solidFill>
                <a:latin typeface="Times New Roman" pitchFamily="18" charset="0"/>
                <a:ea typeface="+mn-ea"/>
                <a:cs typeface="+mn-cs"/>
              </a:rPr>
              <a:t> aquifer; </a:t>
            </a:r>
            <a:r>
              <a:rPr lang="en-US" sz="2400" dirty="0" smtClean="0">
                <a:solidFill>
                  <a:schemeClr val="tx1"/>
                </a:solidFill>
                <a:latin typeface="Times New Roman" pitchFamily="18" charset="0"/>
                <a:ea typeface="+mn-ea"/>
                <a:cs typeface="+mn-cs"/>
              </a:rPr>
              <a:t>and</a:t>
            </a:r>
          </a:p>
          <a:p>
            <a:r>
              <a:rPr lang="en-US" sz="2400" dirty="0" smtClean="0">
                <a:solidFill>
                  <a:schemeClr val="tx1"/>
                </a:solidFill>
                <a:latin typeface="Times New Roman" pitchFamily="18" charset="0"/>
                <a:ea typeface="+mn-ea"/>
                <a:cs typeface="+mn-cs"/>
              </a:rPr>
              <a:t>(</a:t>
            </a:r>
            <a:r>
              <a:rPr lang="en-US" sz="2400" dirty="0">
                <a:solidFill>
                  <a:schemeClr val="tx1"/>
                </a:solidFill>
                <a:latin typeface="Times New Roman" pitchFamily="18" charset="0"/>
                <a:ea typeface="+mn-ea"/>
                <a:cs typeface="+mn-cs"/>
              </a:rPr>
              <a:t>ii) the early warning signs that this is a diminishing supply which is incapable of re-charging rapidly enough to provide a sustainable water source.</a:t>
            </a:r>
          </a:p>
          <a:p>
            <a:pPr marL="0" indent="0">
              <a:buNone/>
            </a:pPr>
            <a:r>
              <a:rPr lang="en-US" dirty="0">
                <a:solidFill>
                  <a:schemeClr val="tx1"/>
                </a:solidFill>
                <a:latin typeface="Times New Roman" pitchFamily="18" charset="0"/>
                <a:ea typeface="+mn-ea"/>
                <a:cs typeface="+mn-cs"/>
              </a:rPr>
              <a:t/>
            </a:r>
            <a:br>
              <a:rPr lang="en-US" dirty="0">
                <a:solidFill>
                  <a:schemeClr val="tx1"/>
                </a:solidFill>
                <a:latin typeface="Times New Roman" pitchFamily="18" charset="0"/>
                <a:ea typeface="+mn-ea"/>
                <a:cs typeface="+mn-cs"/>
              </a:rPr>
            </a:br>
            <a:r>
              <a:rPr lang="en-US" dirty="0">
                <a:solidFill>
                  <a:schemeClr val="tx1"/>
                </a:solidFill>
                <a:latin typeface="Times New Roman" pitchFamily="18" charset="0"/>
                <a:ea typeface="+mn-ea"/>
                <a:cs typeface="+mn-cs"/>
              </a:rPr>
              <a:t> </a:t>
            </a:r>
          </a:p>
          <a:p>
            <a:endParaRPr lang="en-US" dirty="0"/>
          </a:p>
        </p:txBody>
      </p:sp>
    </p:spTree>
  </p:cSld>
  <p:clrMapOvr>
    <a:masterClrMapping/>
  </p:clrMapOvr>
  <p:transition>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5"/>
          <p:cNvSpPr>
            <a:spLocks noGrp="1" noChangeArrowheads="1"/>
          </p:cNvSpPr>
          <p:nvPr>
            <p:ph type="title"/>
          </p:nvPr>
        </p:nvSpPr>
        <p:spPr>
          <a:xfrm>
            <a:off x="419099" y="304800"/>
            <a:ext cx="8305800" cy="914400"/>
          </a:xfrm>
        </p:spPr>
        <p:txBody>
          <a:bodyPr>
            <a:normAutofit/>
          </a:bodyPr>
          <a:lstStyle/>
          <a:p>
            <a:r>
              <a:rPr lang="en-US" sz="3200" b="1" dirty="0">
                <a:latin typeface="Times New Roman" pitchFamily="18" charset="0"/>
                <a:cs typeface="Times New Roman" pitchFamily="18" charset="0"/>
              </a:rPr>
              <a:t>CENTRAL FLORIDA PARTNERSHIP</a:t>
            </a:r>
          </a:p>
        </p:txBody>
      </p:sp>
      <p:sp>
        <p:nvSpPr>
          <p:cNvPr id="3078" name="Rectangle 6"/>
          <p:cNvSpPr>
            <a:spLocks noGrp="1" noChangeArrowheads="1"/>
          </p:cNvSpPr>
          <p:nvPr>
            <p:ph idx="1"/>
          </p:nvPr>
        </p:nvSpPr>
        <p:spPr>
          <a:xfrm>
            <a:off x="381000" y="1371600"/>
            <a:ext cx="4724400" cy="4419600"/>
          </a:xfrm>
        </p:spPr>
        <p:txBody>
          <a:bodyPr>
            <a:noAutofit/>
          </a:bodyPr>
          <a:lstStyle/>
          <a:p>
            <a:r>
              <a:rPr lang="en-US" sz="2600" dirty="0" smtClean="0">
                <a:solidFill>
                  <a:schemeClr val="tx1"/>
                </a:solidFill>
                <a:latin typeface="Times New Roman" pitchFamily="18" charset="0"/>
                <a:ea typeface="+mn-ea"/>
                <a:cs typeface="+mn-cs"/>
              </a:rPr>
              <a:t>This </a:t>
            </a:r>
            <a:r>
              <a:rPr lang="en-US" sz="2600" dirty="0">
                <a:solidFill>
                  <a:schemeClr val="tx1"/>
                </a:solidFill>
                <a:latin typeface="Times New Roman" pitchFamily="18" charset="0"/>
                <a:ea typeface="+mn-ea"/>
                <a:cs typeface="+mn-cs"/>
              </a:rPr>
              <a:t>process began with a community dialogue undertaken in 2006-2007 by </a:t>
            </a:r>
            <a:r>
              <a:rPr lang="en-US" sz="2600" b="1" dirty="0">
                <a:solidFill>
                  <a:schemeClr val="tx1"/>
                </a:solidFill>
                <a:latin typeface="Times New Roman" pitchFamily="18" charset="0"/>
                <a:ea typeface="+mn-ea"/>
                <a:cs typeface="+mn-cs"/>
              </a:rPr>
              <a:t>myregion.org</a:t>
            </a:r>
            <a:r>
              <a:rPr lang="en-US" sz="2600" dirty="0">
                <a:solidFill>
                  <a:schemeClr val="tx1"/>
                </a:solidFill>
                <a:latin typeface="Times New Roman" pitchFamily="18" charset="0"/>
                <a:ea typeface="+mn-ea"/>
                <a:cs typeface="+mn-cs"/>
              </a:rPr>
              <a:t> (one of the lines of business of the </a:t>
            </a:r>
            <a:r>
              <a:rPr lang="en-US" sz="2600" b="1" dirty="0">
                <a:solidFill>
                  <a:schemeClr val="tx1"/>
                </a:solidFill>
                <a:latin typeface="Times New Roman" pitchFamily="18" charset="0"/>
                <a:ea typeface="+mn-ea"/>
                <a:cs typeface="+mn-cs"/>
              </a:rPr>
              <a:t>Central Florida </a:t>
            </a:r>
            <a:r>
              <a:rPr lang="en-US" sz="2600" b="1" dirty="0" smtClean="0">
                <a:solidFill>
                  <a:schemeClr val="tx1"/>
                </a:solidFill>
                <a:latin typeface="Times New Roman" pitchFamily="18" charset="0"/>
                <a:ea typeface="+mn-ea"/>
                <a:cs typeface="+mn-cs"/>
              </a:rPr>
              <a:t>Partnership</a:t>
            </a:r>
            <a:r>
              <a:rPr lang="en-US" sz="2600" dirty="0">
                <a:solidFill>
                  <a:schemeClr val="tx1"/>
                </a:solidFill>
                <a:latin typeface="Times New Roman" pitchFamily="18" charset="0"/>
                <a:ea typeface="+mn-ea"/>
                <a:cs typeface="+mn-cs"/>
              </a:rPr>
              <a:t>) entitled “How Shall We Grow” which was designed to develop a shared regional vision for Central Florida</a:t>
            </a:r>
            <a:r>
              <a:rPr lang="en-US" sz="2600" dirty="0" smtClean="0">
                <a:solidFill>
                  <a:schemeClr val="tx1"/>
                </a:solidFill>
                <a:latin typeface="Times New Roman" pitchFamily="18" charset="0"/>
                <a:ea typeface="+mn-ea"/>
                <a:cs typeface="+mn-cs"/>
              </a:rPr>
              <a:t>.</a:t>
            </a:r>
          </a:p>
        </p:txBody>
      </p:sp>
      <p:pic>
        <p:nvPicPr>
          <p:cNvPr id="4" name="Picture 3"/>
          <p:cNvPicPr/>
          <p:nvPr/>
        </p:nvPicPr>
        <p:blipFill>
          <a:blip r:embed="rId2" cstate="print"/>
          <a:srcRect/>
          <a:stretch>
            <a:fillRect/>
          </a:stretch>
        </p:blipFill>
        <p:spPr bwMode="auto">
          <a:xfrm>
            <a:off x="5181599" y="1371600"/>
            <a:ext cx="3809999" cy="4360545"/>
          </a:xfrm>
          <a:prstGeom prst="rect">
            <a:avLst/>
          </a:prstGeom>
          <a:noFill/>
          <a:ln w="9525">
            <a:solidFill>
              <a:srgbClr val="000000"/>
            </a:solidFill>
            <a:miter lim="800000"/>
            <a:headEnd/>
            <a:tailEnd/>
          </a:ln>
          <a:effectLst>
            <a:outerShdw dist="38100" dir="2700000" algn="tl" rotWithShape="0">
              <a:srgbClr val="808080">
                <a:alpha val="39999"/>
              </a:srgbClr>
            </a:outerShdw>
          </a:effectLst>
        </p:spPr>
      </p:pic>
      <p:sp>
        <p:nvSpPr>
          <p:cNvPr id="9" name="TextBox 8"/>
          <p:cNvSpPr txBox="1"/>
          <p:nvPr/>
        </p:nvSpPr>
        <p:spPr>
          <a:xfrm>
            <a:off x="304800" y="6110932"/>
            <a:ext cx="8534399" cy="413959"/>
          </a:xfrm>
          <a:prstGeom prst="rect">
            <a:avLst/>
          </a:prstGeom>
          <a:noFill/>
        </p:spPr>
        <p:txBody>
          <a:bodyPr wrap="square" rtlCol="0">
            <a:spAutoFit/>
          </a:bodyPr>
          <a:lstStyle/>
          <a:p>
            <a:r>
              <a:rPr lang="en-US" sz="2090" b="1" dirty="0" smtClean="0">
                <a:latin typeface="Times New Roman" pitchFamily="18" charset="0"/>
                <a:cs typeface="Times New Roman" pitchFamily="18" charset="0"/>
              </a:rPr>
              <a:t>Business abhors uncertainty as to necessary resources and infrastructure!</a:t>
            </a:r>
            <a:endParaRPr lang="en-US" sz="2090" b="1" dirty="0">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242886" y="164068"/>
            <a:ext cx="3186113" cy="369332"/>
          </a:xfrm>
          <a:prstGeom prst="rect">
            <a:avLst/>
          </a:prstGeom>
          <a:noFill/>
        </p:spPr>
        <p:txBody>
          <a:bodyPr wrap="square" rtlCol="0">
            <a:spAutoFit/>
          </a:bodyPr>
          <a:lstStyle/>
          <a:p>
            <a:r>
              <a:rPr lang="en-US" b="1" dirty="0">
                <a:latin typeface="Times New Roman" pitchFamily="18" charset="0"/>
              </a:rPr>
              <a:t>The Big Pizza!</a:t>
            </a:r>
            <a:endParaRPr lang="en-US" dirty="0">
              <a:latin typeface="Times New Roman" pitchFamily="18" charset="0"/>
            </a:endParaRPr>
          </a:p>
        </p:txBody>
      </p:sp>
      <p:pic>
        <p:nvPicPr>
          <p:cNvPr id="13" name="Picture 12" descr="Description: Map of the Central Florida Water Initiative">
            <a:hlinkClick r:id="rId2" tooltip="&quot;Map of the Central Florida Water Initiative&quot; "/>
          </p:cNvPr>
          <p:cNvPicPr/>
          <p:nvPr/>
        </p:nvPicPr>
        <p:blipFill>
          <a:blip r:embed="rId3" r:link="rId5">
            <a:extLst>
              <a:ext uri="{BEBA8EAE-BF5A-486C-A8C5-ECC9F3942E4B}">
                <a14:imgProps xmlns:a14="http://schemas.microsoft.com/office/drawing/2010/main">
                  <a14:imgLayer r:embed="rId4">
                    <a14:imgEffect>
                      <a14:sharpenSoften amount="35000"/>
                    </a14:imgEffect>
                  </a14:imgLayer>
                </a14:imgProps>
              </a:ext>
              <a:ext uri="{28A0092B-C50C-407E-A947-70E740481C1C}">
                <a14:useLocalDpi xmlns:a14="http://schemas.microsoft.com/office/drawing/2010/main" val="0"/>
              </a:ext>
            </a:extLst>
          </a:blip>
          <a:srcRect/>
          <a:stretch>
            <a:fillRect/>
          </a:stretch>
        </p:blipFill>
        <p:spPr bwMode="auto">
          <a:xfrm>
            <a:off x="242886" y="685800"/>
            <a:ext cx="8658225" cy="5528945"/>
          </a:xfrm>
          <a:prstGeom prst="rect">
            <a:avLst/>
          </a:prstGeom>
          <a:noFill/>
          <a:ln>
            <a:noFill/>
          </a:ln>
        </p:spPr>
      </p:pic>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04800" y="381000"/>
            <a:ext cx="8610600" cy="6324600"/>
          </a:xfrm>
          <a:prstGeom prst="rect">
            <a:avLst/>
          </a:prstGeom>
        </p:spPr>
        <p:txBody>
          <a:bodyPr wrap="square">
            <a:noAutofit/>
          </a:bodyPr>
          <a:lstStyle/>
          <a:p>
            <a:pPr algn="ctr"/>
            <a:r>
              <a:rPr lang="en-US" b="1" u="sng" dirty="0">
                <a:latin typeface="Times New Roman" pitchFamily="18" charset="0"/>
                <a:cs typeface="Times New Roman" pitchFamily="18" charset="0"/>
              </a:rPr>
              <a:t>WATER MANAGEMENT DISTRICTS</a:t>
            </a:r>
            <a:br>
              <a:rPr lang="en-US" b="1" u="sng" dirty="0">
                <a:latin typeface="Times New Roman" pitchFamily="18" charset="0"/>
                <a:cs typeface="Times New Roman" pitchFamily="18" charset="0"/>
              </a:rPr>
            </a:br>
            <a:endParaRPr lang="en-US" dirty="0">
              <a:latin typeface="Times New Roman" pitchFamily="18" charset="0"/>
              <a:cs typeface="Times New Roman" pitchFamily="18" charset="0"/>
            </a:endParaRPr>
          </a:p>
          <a:p>
            <a:r>
              <a:rPr lang="en-US" dirty="0">
                <a:latin typeface="Times New Roman" pitchFamily="18" charset="0"/>
                <a:cs typeface="Times New Roman" pitchFamily="18" charset="0"/>
              </a:rPr>
              <a:t>Three water management districts govern water use in the region – St. Johns River Water Management District, Southwest Florida Water Management District and South Florida Water Management District:</a:t>
            </a:r>
          </a:p>
          <a:p>
            <a:r>
              <a:rPr lang="en-US" dirty="0">
                <a:latin typeface="Times New Roman" pitchFamily="18" charset="0"/>
                <a:cs typeface="Times New Roman" pitchFamily="18" charset="0"/>
              </a:rPr>
              <a:t> </a:t>
            </a:r>
          </a:p>
          <a:p>
            <a:r>
              <a:rPr lang="en-US" dirty="0" smtClean="0">
                <a:latin typeface="Times New Roman" pitchFamily="18" charset="0"/>
                <a:cs typeface="Times New Roman" pitchFamily="18" charset="0"/>
              </a:rPr>
              <a:t>    I.  Central </a:t>
            </a:r>
            <a:r>
              <a:rPr lang="en-US" dirty="0">
                <a:latin typeface="Times New Roman" pitchFamily="18" charset="0"/>
                <a:cs typeface="Times New Roman" pitchFamily="18" charset="0"/>
              </a:rPr>
              <a:t>Florida Coordination Area (“</a:t>
            </a:r>
            <a:r>
              <a:rPr lang="en-US" dirty="0" err="1">
                <a:latin typeface="Times New Roman" pitchFamily="18" charset="0"/>
                <a:cs typeface="Times New Roman" pitchFamily="18" charset="0"/>
              </a:rPr>
              <a:t>CFCA</a:t>
            </a:r>
            <a:r>
              <a:rPr lang="en-US" dirty="0">
                <a:latin typeface="Times New Roman" pitchFamily="18" charset="0"/>
                <a:cs typeface="Times New Roman" pitchFamily="18" charset="0"/>
              </a:rPr>
              <a:t>”) which includes:</a:t>
            </a:r>
          </a:p>
          <a:p>
            <a:r>
              <a:rPr lang="en-US" dirty="0">
                <a:latin typeface="Times New Roman" pitchFamily="18" charset="0"/>
                <a:cs typeface="Times New Roman" pitchFamily="18" charset="0"/>
              </a:rPr>
              <a:t> </a:t>
            </a:r>
          </a:p>
          <a:p>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A.  Seminole</a:t>
            </a:r>
            <a:r>
              <a:rPr lang="en-US" dirty="0">
                <a:latin typeface="Times New Roman" pitchFamily="18" charset="0"/>
                <a:cs typeface="Times New Roman" pitchFamily="18" charset="0"/>
              </a:rPr>
              <a:t>, Orange, and Osceola counties and South Lake County from within </a:t>
            </a:r>
            <a:r>
              <a:rPr lang="en-US" dirty="0" smtClean="0">
                <a:latin typeface="Times New Roman" pitchFamily="18" charset="0"/>
                <a:cs typeface="Times New Roman" pitchFamily="18" charset="0"/>
              </a:rPr>
              <a:t>the St. Johns </a:t>
            </a:r>
            <a:r>
              <a:rPr lang="en-US" dirty="0">
                <a:latin typeface="Times New Roman" pitchFamily="18" charset="0"/>
                <a:cs typeface="Times New Roman" pitchFamily="18" charset="0"/>
              </a:rPr>
              <a:t>River Water Management District;</a:t>
            </a:r>
          </a:p>
          <a:p>
            <a:pPr indent="-457200"/>
            <a:r>
              <a:rPr lang="en-US" dirty="0">
                <a:latin typeface="Times New Roman" pitchFamily="18" charset="0"/>
                <a:cs typeface="Times New Roman" pitchFamily="18" charset="0"/>
              </a:rPr>
              <a:t> </a:t>
            </a:r>
          </a:p>
          <a:p>
            <a:r>
              <a:rPr lang="en-US" dirty="0" smtClean="0">
                <a:latin typeface="Times New Roman" pitchFamily="18" charset="0"/>
                <a:cs typeface="Times New Roman" pitchFamily="18" charset="0"/>
              </a:rPr>
              <a:t>       B.  Orange</a:t>
            </a:r>
            <a:r>
              <a:rPr lang="en-US" dirty="0">
                <a:latin typeface="Times New Roman" pitchFamily="18" charset="0"/>
                <a:cs typeface="Times New Roman" pitchFamily="18" charset="0"/>
              </a:rPr>
              <a:t>, Osceola and Polk counties from within </a:t>
            </a:r>
            <a:r>
              <a:rPr lang="en-US" dirty="0" smtClean="0">
                <a:latin typeface="Times New Roman" pitchFamily="18" charset="0"/>
                <a:cs typeface="Times New Roman" pitchFamily="18" charset="0"/>
              </a:rPr>
              <a:t>the South </a:t>
            </a:r>
            <a:r>
              <a:rPr lang="en-US" dirty="0">
                <a:latin typeface="Times New Roman" pitchFamily="18" charset="0"/>
                <a:cs typeface="Times New Roman" pitchFamily="18" charset="0"/>
              </a:rPr>
              <a:t>Florida Water Management District; and </a:t>
            </a:r>
          </a:p>
          <a:p>
            <a:r>
              <a:rPr lang="en-US" dirty="0">
                <a:latin typeface="Times New Roman" pitchFamily="18" charset="0"/>
                <a:cs typeface="Times New Roman" pitchFamily="18" charset="0"/>
              </a:rPr>
              <a:t> </a:t>
            </a:r>
          </a:p>
          <a:p>
            <a:r>
              <a:rPr lang="en-US" dirty="0" smtClean="0">
                <a:latin typeface="Times New Roman" pitchFamily="18" charset="0"/>
                <a:cs typeface="Times New Roman" pitchFamily="18" charset="0"/>
              </a:rPr>
              <a:t>      C.  Polk </a:t>
            </a:r>
            <a:r>
              <a:rPr lang="en-US" dirty="0">
                <a:latin typeface="Times New Roman" pitchFamily="18" charset="0"/>
                <a:cs typeface="Times New Roman" pitchFamily="18" charset="0"/>
              </a:rPr>
              <a:t>County from within the Southwest Florida Water Management District.</a:t>
            </a:r>
          </a:p>
          <a:p>
            <a:r>
              <a:rPr lang="en-US" dirty="0">
                <a:latin typeface="Times New Roman" pitchFamily="18" charset="0"/>
                <a:cs typeface="Times New Roman" pitchFamily="18" charset="0"/>
              </a:rPr>
              <a:t> </a:t>
            </a:r>
          </a:p>
          <a:p>
            <a:r>
              <a:rPr lang="en-US" dirty="0" smtClean="0">
                <a:latin typeface="Times New Roman" pitchFamily="18" charset="0"/>
                <a:cs typeface="Times New Roman" pitchFamily="18" charset="0"/>
              </a:rPr>
              <a:t>II.   No </a:t>
            </a:r>
            <a:r>
              <a:rPr lang="en-US" dirty="0">
                <a:latin typeface="Times New Roman" pitchFamily="18" charset="0"/>
                <a:cs typeface="Times New Roman" pitchFamily="18" charset="0"/>
              </a:rPr>
              <a:t>consensus on modeling or agreed upon science for estimating the groundwater available had ever been achieved among the water management districts.</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III. Through </a:t>
            </a:r>
            <a:r>
              <a:rPr lang="en-US" dirty="0" err="1">
                <a:latin typeface="Times New Roman" pitchFamily="18" charset="0"/>
                <a:cs typeface="Times New Roman" pitchFamily="18" charset="0"/>
              </a:rPr>
              <a:t>CFCA</a:t>
            </a:r>
            <a:r>
              <a:rPr lang="en-US" dirty="0">
                <a:latin typeface="Times New Roman" pitchFamily="18" charset="0"/>
                <a:cs typeface="Times New Roman" pitchFamily="18" charset="0"/>
              </a:rPr>
              <a:t>, the Districts issued a joint statement in 2008, that sustainable quantities of groundwater were insufficient to meet additional water demands beyond 2013 and that aggressive conservation, use of reclaimed water, and development of alternative water supplies were essential.</a:t>
            </a:r>
          </a:p>
          <a:p>
            <a:r>
              <a:rPr lang="en-US" dirty="0">
                <a:latin typeface="Times New Roman" pitchFamily="18" charset="0"/>
                <a:cs typeface="Times New Roman" pitchFamily="18" charset="0"/>
              </a:rPr>
              <a:t/>
            </a:r>
            <a:br>
              <a:rPr lang="en-US" dirty="0">
                <a:latin typeface="Times New Roman" pitchFamily="18" charset="0"/>
                <a:cs typeface="Times New Roman" pitchFamily="18" charset="0"/>
              </a:rPr>
            </a:br>
            <a:r>
              <a:rPr lang="en-US" dirty="0">
                <a:latin typeface="Times New Roman" pitchFamily="18" charset="0"/>
                <a:cs typeface="Times New Roman" pitchFamily="18" charset="0"/>
              </a:rPr>
              <a:t> </a:t>
            </a:r>
          </a:p>
        </p:txBody>
      </p:sp>
    </p:spTree>
    <p:extLst>
      <p:ext uri="{BB962C8B-B14F-4D97-AF65-F5344CB8AC3E}">
        <p14:creationId xmlns:p14="http://schemas.microsoft.com/office/powerpoint/2010/main" val="6244510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751344"/>
            <a:ext cx="8763000" cy="4893647"/>
          </a:xfrm>
          <a:prstGeom prst="rect">
            <a:avLst/>
          </a:prstGeom>
        </p:spPr>
        <p:txBody>
          <a:bodyPr wrap="square">
            <a:spAutoFit/>
          </a:bodyPr>
          <a:lstStyle/>
          <a:p>
            <a:pPr algn="ctr"/>
            <a:endParaRPr lang="en-US" sz="2400" b="1" u="sng" dirty="0" smtClean="0">
              <a:latin typeface="Times New Roman" pitchFamily="18" charset="0"/>
              <a:cs typeface="Times New Roman" pitchFamily="18" charset="0"/>
            </a:endParaRPr>
          </a:p>
          <a:p>
            <a:pPr algn="ctr"/>
            <a:r>
              <a:rPr lang="en-US" sz="2400" b="1" u="sng" dirty="0" smtClean="0">
                <a:latin typeface="Times New Roman" pitchFamily="18" charset="0"/>
                <a:cs typeface="Times New Roman" pitchFamily="18" charset="0"/>
              </a:rPr>
              <a:t>CONGRESS </a:t>
            </a:r>
            <a:r>
              <a:rPr lang="en-US" sz="2400" b="1" u="sng" dirty="0">
                <a:latin typeface="Times New Roman" pitchFamily="18" charset="0"/>
                <a:cs typeface="Times New Roman" pitchFamily="18" charset="0"/>
              </a:rPr>
              <a:t>OF REGIONAL LEADERS</a:t>
            </a:r>
            <a:endParaRPr lang="en-US" sz="2400" dirty="0">
              <a:latin typeface="Times New Roman" pitchFamily="18" charset="0"/>
              <a:cs typeface="Times New Roman" pitchFamily="18" charset="0"/>
            </a:endParaRPr>
          </a:p>
          <a:p>
            <a:pPr algn="ctr"/>
            <a:r>
              <a:rPr lang="en-US" sz="2400" dirty="0">
                <a:latin typeface="Times New Roman" pitchFamily="18" charset="0"/>
                <a:cs typeface="Times New Roman" pitchFamily="18" charset="0"/>
              </a:rPr>
              <a:t> </a:t>
            </a:r>
          </a:p>
          <a:p>
            <a:r>
              <a:rPr lang="en-US" sz="2400" dirty="0">
                <a:latin typeface="Times New Roman" pitchFamily="18" charset="0"/>
                <a:cs typeface="Times New Roman" pitchFamily="18" charset="0"/>
              </a:rPr>
              <a:t>The Congress of Regional Leaders, a regional organization consisting of sixteen (16) elected officials representing city and county </a:t>
            </a:r>
            <a:r>
              <a:rPr lang="en-US" sz="2400" dirty="0" smtClean="0">
                <a:latin typeface="Times New Roman" pitchFamily="18" charset="0"/>
                <a:cs typeface="Times New Roman" pitchFamily="18" charset="0"/>
              </a:rPr>
              <a:t>govern-</a:t>
            </a:r>
            <a:r>
              <a:rPr lang="en-US" sz="2400" dirty="0" err="1" smtClean="0">
                <a:latin typeface="Times New Roman" pitchFamily="18" charset="0"/>
                <a:cs typeface="Times New Roman" pitchFamily="18" charset="0"/>
              </a:rPr>
              <a:t>ments</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and the school boards of the seven (7) Central Florida counties (Brevard, Lake, Orange, Osceola, Polk, Seminole and Volusia) took up this issue and listed two over-arching goals it wanted this regional community effort to achieve</a:t>
            </a:r>
            <a:r>
              <a:rPr lang="en-US" sz="2400" dirty="0" smtClean="0">
                <a:latin typeface="Times New Roman" pitchFamily="18" charset="0"/>
                <a:cs typeface="Times New Roman" pitchFamily="18" charset="0"/>
              </a:rPr>
              <a:t>:</a:t>
            </a:r>
          </a:p>
          <a:p>
            <a:endParaRPr lang="en-US" sz="2400" dirty="0">
              <a:latin typeface="Times New Roman" pitchFamily="18" charset="0"/>
              <a:cs typeface="Times New Roman" pitchFamily="18" charset="0"/>
            </a:endParaRPr>
          </a:p>
          <a:p>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1.</a:t>
            </a:r>
            <a:r>
              <a:rPr lang="en-US" sz="2400" dirty="0">
                <a:latin typeface="Times New Roman" pitchFamily="18" charset="0"/>
                <a:cs typeface="Times New Roman" pitchFamily="18" charset="0"/>
              </a:rPr>
              <a:t>	Create a regional water strategy for Central Florida; and</a:t>
            </a:r>
          </a:p>
          <a:p>
            <a:r>
              <a:rPr lang="en-US" sz="2400" dirty="0">
                <a:latin typeface="Times New Roman" pitchFamily="18" charset="0"/>
                <a:cs typeface="Times New Roman" pitchFamily="18" charset="0"/>
              </a:rPr>
              <a:t/>
            </a:r>
            <a:br>
              <a:rPr lang="en-US" sz="2400" dirty="0">
                <a:latin typeface="Times New Roman" pitchFamily="18" charset="0"/>
                <a:cs typeface="Times New Roman" pitchFamily="18" charset="0"/>
              </a:rPr>
            </a:br>
            <a:r>
              <a:rPr lang="en-US" sz="2400" dirty="0" smtClean="0">
                <a:latin typeface="Times New Roman" pitchFamily="18" charset="0"/>
                <a:cs typeface="Times New Roman" pitchFamily="18" charset="0"/>
              </a:rPr>
              <a:t>2</a:t>
            </a:r>
            <a:r>
              <a:rPr lang="en-US" sz="2400" dirty="0">
                <a:latin typeface="Times New Roman" pitchFamily="18" charset="0"/>
                <a:cs typeface="Times New Roman" pitchFamily="18" charset="0"/>
              </a:rPr>
              <a:t>.	Avoid the use of any public money to litigate over water.</a:t>
            </a:r>
          </a:p>
        </p:txBody>
      </p:sp>
    </p:spTree>
    <p:extLst>
      <p:ext uri="{BB962C8B-B14F-4D97-AF65-F5344CB8AC3E}">
        <p14:creationId xmlns:p14="http://schemas.microsoft.com/office/powerpoint/2010/main" val="8111431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49" name="Rectangle 128048"/>
          <p:cNvSpPr/>
          <p:nvPr/>
        </p:nvSpPr>
        <p:spPr>
          <a:xfrm>
            <a:off x="241301" y="609600"/>
            <a:ext cx="8610600" cy="5878532"/>
          </a:xfrm>
          <a:prstGeom prst="rect">
            <a:avLst/>
          </a:prstGeom>
        </p:spPr>
        <p:txBody>
          <a:bodyPr wrap="square" anchor="ctr">
            <a:spAutoFit/>
          </a:bodyPr>
          <a:lstStyle/>
          <a:p>
            <a:r>
              <a:rPr lang="en-US" sz="2000" dirty="0" smtClean="0">
                <a:latin typeface="+mn-lt"/>
              </a:rPr>
              <a:t>In early 2009, the Congress of Regional Leaders engaged </a:t>
            </a:r>
            <a:r>
              <a:rPr lang="en-US" sz="2000" b="1" dirty="0" smtClean="0">
                <a:latin typeface="+mn-lt"/>
              </a:rPr>
              <a:t>myregion.org</a:t>
            </a:r>
            <a:r>
              <a:rPr lang="en-US" sz="2000" dirty="0" smtClean="0">
                <a:latin typeface="+mn-lt"/>
              </a:rPr>
              <a:t> and </a:t>
            </a:r>
            <a:r>
              <a:rPr lang="en-US" sz="2000" b="1" dirty="0" smtClean="0">
                <a:latin typeface="+mn-lt"/>
              </a:rPr>
              <a:t>Urban Land Institute Central Florida (“</a:t>
            </a:r>
            <a:r>
              <a:rPr lang="en-US" sz="2000" b="1" dirty="0" err="1" smtClean="0">
                <a:latin typeface="+mn-lt"/>
              </a:rPr>
              <a:t>ULI</a:t>
            </a:r>
            <a:r>
              <a:rPr lang="en-US" sz="2000" b="1" dirty="0" smtClean="0">
                <a:latin typeface="+mn-lt"/>
              </a:rPr>
              <a:t> Central Florida”)</a:t>
            </a:r>
            <a:r>
              <a:rPr lang="en-US" sz="2000" dirty="0" smtClean="0">
                <a:latin typeface="+mn-lt"/>
              </a:rPr>
              <a:t> to address these goals.  Through a consensus-building process, </a:t>
            </a:r>
          </a:p>
          <a:p>
            <a:pPr>
              <a:spcBef>
                <a:spcPts val="600"/>
              </a:spcBef>
              <a:spcAft>
                <a:spcPts val="600"/>
              </a:spcAft>
            </a:pPr>
            <a:endParaRPr lang="en-US" sz="2000" dirty="0" smtClean="0">
              <a:latin typeface="+mn-lt"/>
            </a:endParaRPr>
          </a:p>
          <a:p>
            <a:pPr>
              <a:spcBef>
                <a:spcPts val="600"/>
              </a:spcBef>
              <a:spcAft>
                <a:spcPts val="600"/>
              </a:spcAft>
            </a:pPr>
            <a:r>
              <a:rPr lang="en-US" sz="2000" dirty="0" smtClean="0">
                <a:latin typeface="+mn-lt"/>
              </a:rPr>
              <a:t>	A.     A white paper was issued in December 2010 entitled “Creating a Sustainable Water Supply for Central Florida; A Regional Strategy – Recommendations.”  The conclusions reached during this process were as follows:</a:t>
            </a:r>
          </a:p>
          <a:p>
            <a:r>
              <a:rPr lang="en-US" sz="2000" dirty="0" smtClean="0">
                <a:latin typeface="+mn-lt"/>
              </a:rPr>
              <a:t>	1.  Water is undervalued;</a:t>
            </a:r>
          </a:p>
          <a:p>
            <a:pPr>
              <a:spcBef>
                <a:spcPts val="600"/>
              </a:spcBef>
              <a:spcAft>
                <a:spcPts val="600"/>
              </a:spcAft>
            </a:pPr>
            <a:r>
              <a:rPr lang="en-US" sz="2000" dirty="0" smtClean="0">
                <a:latin typeface="+mn-lt"/>
              </a:rPr>
              <a:t>	2.  Water users will not be able to use groundwater from the </a:t>
            </a:r>
            <a:r>
              <a:rPr lang="en-US" sz="2000" dirty="0" err="1" smtClean="0">
                <a:latin typeface="+mn-lt"/>
              </a:rPr>
              <a:t>Floridan</a:t>
            </a:r>
            <a:r>
              <a:rPr lang="en-US" sz="2000" dirty="0" smtClean="0">
                <a:latin typeface="+mn-lt"/>
              </a:rPr>
              <a:t> aquifer to supply all future needs without causing unacceptable environmental impacts;</a:t>
            </a:r>
          </a:p>
          <a:p>
            <a:pPr>
              <a:spcBef>
                <a:spcPts val="600"/>
              </a:spcBef>
              <a:spcAft>
                <a:spcPts val="600"/>
              </a:spcAft>
            </a:pPr>
            <a:r>
              <a:rPr lang="en-US" sz="2000" dirty="0" smtClean="0">
                <a:latin typeface="+mn-lt"/>
              </a:rPr>
              <a:t>	3.  Conservation must be a central part of any regional water use strategy;</a:t>
            </a:r>
          </a:p>
          <a:p>
            <a:r>
              <a:rPr lang="en-US" sz="2000" dirty="0" smtClean="0">
                <a:latin typeface="+mn-lt"/>
              </a:rPr>
              <a:t>	4.  Alternative water sources are available, but at much higher costs.  Tapping them economically will require a substantial investment and a coordinated regional effort.</a:t>
            </a:r>
          </a:p>
          <a:p>
            <a:endParaRPr lang="en-US" dirty="0" smtClean="0"/>
          </a:p>
          <a:p>
            <a:r>
              <a:rPr lang="en-US" dirty="0" smtClean="0"/>
              <a:t> </a:t>
            </a:r>
            <a:endParaRPr lang="en-US" dirty="0"/>
          </a:p>
        </p:txBody>
      </p:sp>
    </p:spTree>
    <p:extLst>
      <p:ext uri="{BB962C8B-B14F-4D97-AF65-F5344CB8AC3E}">
        <p14:creationId xmlns:p14="http://schemas.microsoft.com/office/powerpoint/2010/main" val="22655233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1143000"/>
            <a:ext cx="8458200" cy="4524315"/>
          </a:xfrm>
          <a:prstGeom prst="rect">
            <a:avLst/>
          </a:prstGeom>
        </p:spPr>
        <p:txBody>
          <a:bodyPr wrap="square">
            <a:spAutoFit/>
          </a:bodyPr>
          <a:lstStyle/>
          <a:p>
            <a:r>
              <a:rPr lang="en-US" sz="3200" dirty="0">
                <a:latin typeface="Times New Roman" pitchFamily="18" charset="0"/>
              </a:rPr>
              <a:t>B.	Phase One of this regional community effort in 2010 identified the challenges ahead:  </a:t>
            </a:r>
          </a:p>
          <a:p>
            <a:r>
              <a:rPr lang="en-US" sz="3200" dirty="0">
                <a:latin typeface="Times New Roman" pitchFamily="18" charset="0"/>
              </a:rPr>
              <a:t> </a:t>
            </a:r>
          </a:p>
          <a:p>
            <a:r>
              <a:rPr lang="en-US" sz="3200" dirty="0" smtClean="0">
                <a:latin typeface="Times New Roman" pitchFamily="18" charset="0"/>
              </a:rPr>
              <a:t>	1</a:t>
            </a:r>
            <a:r>
              <a:rPr lang="en-US" sz="3200" dirty="0">
                <a:latin typeface="Times New Roman" pitchFamily="18" charset="0"/>
              </a:rPr>
              <a:t>.	How to reduce consumption while building infrastructure requirements for sustainable future supply; and</a:t>
            </a:r>
            <a:br>
              <a:rPr lang="en-US" sz="3200" dirty="0">
                <a:latin typeface="Times New Roman" pitchFamily="18" charset="0"/>
              </a:rPr>
            </a:br>
            <a:endParaRPr lang="en-US" sz="3200" dirty="0">
              <a:latin typeface="Times New Roman" pitchFamily="18" charset="0"/>
            </a:endParaRPr>
          </a:p>
          <a:p>
            <a:r>
              <a:rPr lang="en-US" sz="3200" dirty="0">
                <a:latin typeface="Times New Roman" pitchFamily="18" charset="0"/>
              </a:rPr>
              <a:t>	</a:t>
            </a:r>
            <a:r>
              <a:rPr lang="en-US" sz="3200" dirty="0" smtClean="0">
                <a:latin typeface="Times New Roman" pitchFamily="18" charset="0"/>
              </a:rPr>
              <a:t>2</a:t>
            </a:r>
            <a:r>
              <a:rPr lang="en-US" sz="3200" dirty="0">
                <a:latin typeface="Times New Roman" pitchFamily="18" charset="0"/>
              </a:rPr>
              <a:t>.	How to accomplish this without placing undue financial burden on utilities.</a:t>
            </a:r>
          </a:p>
        </p:txBody>
      </p:sp>
    </p:spTree>
    <p:extLst>
      <p:ext uri="{BB962C8B-B14F-4D97-AF65-F5344CB8AC3E}">
        <p14:creationId xmlns:p14="http://schemas.microsoft.com/office/powerpoint/2010/main" val="23569460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304800"/>
            <a:ext cx="8763000" cy="1323439"/>
          </a:xfrm>
          <a:prstGeom prst="rect">
            <a:avLst/>
          </a:prstGeom>
        </p:spPr>
        <p:txBody>
          <a:bodyPr wrap="square" rIns="91440" anchor="ctr" anchorCtr="1">
            <a:spAutoFit/>
          </a:bodyPr>
          <a:lstStyle/>
          <a:p>
            <a:r>
              <a:rPr lang="en-US" sz="2000" dirty="0">
                <a:latin typeface="+mn-lt"/>
              </a:rPr>
              <a:t>C.	The second phase took place in the Summer of 2011, during which </a:t>
            </a:r>
            <a:r>
              <a:rPr lang="en-US" sz="2000" b="1" dirty="0">
                <a:latin typeface="+mn-lt"/>
              </a:rPr>
              <a:t>myregion.org</a:t>
            </a:r>
            <a:r>
              <a:rPr lang="en-US" sz="2000" dirty="0">
                <a:latin typeface="+mn-lt"/>
              </a:rPr>
              <a:t> and </a:t>
            </a:r>
            <a:r>
              <a:rPr lang="en-US" sz="2000" b="1" dirty="0" err="1">
                <a:latin typeface="+mn-lt"/>
              </a:rPr>
              <a:t>ULI</a:t>
            </a:r>
            <a:r>
              <a:rPr lang="en-US" sz="2000" b="1" dirty="0">
                <a:latin typeface="+mn-lt"/>
              </a:rPr>
              <a:t> Central Florida</a:t>
            </a:r>
            <a:r>
              <a:rPr lang="en-US" sz="2000" dirty="0">
                <a:latin typeface="+mn-lt"/>
              </a:rPr>
              <a:t> convened a Technical Assistance Panel of public and private sector, local, state and national subject matter experts to undertake the task of</a:t>
            </a:r>
            <a:r>
              <a:rPr lang="en-US" sz="2000" dirty="0" smtClean="0">
                <a:latin typeface="+mn-lt"/>
              </a:rPr>
              <a:t>:</a:t>
            </a:r>
            <a:r>
              <a:rPr lang="en-US" sz="2000" dirty="0">
                <a:latin typeface="+mn-lt"/>
              </a:rPr>
              <a:t>	</a:t>
            </a:r>
          </a:p>
        </p:txBody>
      </p:sp>
      <p:sp>
        <p:nvSpPr>
          <p:cNvPr id="3" name="TextBox 2"/>
          <p:cNvSpPr txBox="1"/>
          <p:nvPr/>
        </p:nvSpPr>
        <p:spPr>
          <a:xfrm>
            <a:off x="1219200" y="1752600"/>
            <a:ext cx="6934200" cy="3477875"/>
          </a:xfrm>
          <a:prstGeom prst="rect">
            <a:avLst/>
          </a:prstGeom>
          <a:noFill/>
        </p:spPr>
        <p:txBody>
          <a:bodyPr wrap="square" rtlCol="0">
            <a:spAutoFit/>
          </a:bodyPr>
          <a:lstStyle/>
          <a:p>
            <a:r>
              <a:rPr lang="en-US" sz="2000" dirty="0">
                <a:latin typeface="+mn-lt"/>
              </a:rPr>
              <a:t>“Explore how the region can rise above political boundaries and find a way to approach future water use as a cohesive team.  What kinds of political infrastructure will have to be put in place to make this happen?  Who would oversee the effort?  How would every </a:t>
            </a:r>
            <a:r>
              <a:rPr lang="en-US" sz="2000" dirty="0" smtClean="0">
                <a:latin typeface="+mn-lt"/>
              </a:rPr>
              <a:t>county, municipality</a:t>
            </a:r>
            <a:r>
              <a:rPr lang="en-US" sz="2000" dirty="0">
                <a:latin typeface="+mn-lt"/>
              </a:rPr>
              <a:t>, water distributor and other stakeholders be brought into the project and have a voice?”</a:t>
            </a:r>
          </a:p>
          <a:p>
            <a:r>
              <a:rPr lang="en-US" sz="2000" dirty="0">
                <a:latin typeface="+mn-lt"/>
              </a:rPr>
              <a:t> </a:t>
            </a:r>
          </a:p>
          <a:p>
            <a:r>
              <a:rPr lang="en-US" sz="2000" dirty="0">
                <a:latin typeface="+mn-lt"/>
              </a:rPr>
              <a:t>	The challenge we face is how to facilitate the formation of the multi-jurisdictional entities needed to ensure the future planning, construction and operation of alternative water supply programs and projects to meet future water supply needs</a:t>
            </a:r>
            <a:r>
              <a:rPr lang="en-US" sz="2000" dirty="0" smtClean="0">
                <a:latin typeface="+mn-lt"/>
              </a:rPr>
              <a:t>.</a:t>
            </a:r>
            <a:r>
              <a:rPr lang="en-US" sz="2000" dirty="0">
                <a:latin typeface="+mn-lt"/>
              </a:rPr>
              <a:t> </a:t>
            </a:r>
          </a:p>
        </p:txBody>
      </p:sp>
      <p:sp>
        <p:nvSpPr>
          <p:cNvPr id="4" name="TextBox 3"/>
          <p:cNvSpPr txBox="1"/>
          <p:nvPr/>
        </p:nvSpPr>
        <p:spPr>
          <a:xfrm>
            <a:off x="304800" y="5486400"/>
            <a:ext cx="8610600" cy="707886"/>
          </a:xfrm>
          <a:prstGeom prst="rect">
            <a:avLst/>
          </a:prstGeom>
          <a:noFill/>
        </p:spPr>
        <p:txBody>
          <a:bodyPr wrap="square" rtlCol="0">
            <a:spAutoFit/>
          </a:bodyPr>
          <a:lstStyle/>
          <a:p>
            <a:r>
              <a:rPr lang="en-US" sz="2000" dirty="0">
                <a:latin typeface="+mn-lt"/>
              </a:rPr>
              <a:t>D.	Technical Assistance Panel that developed the report entitled “Creating a Regional Water Civic Architecture for Central Florida</a:t>
            </a:r>
            <a:r>
              <a:rPr lang="en-US" sz="2000" dirty="0" smtClean="0">
                <a:latin typeface="+mn-lt"/>
              </a:rPr>
              <a:t>”.</a:t>
            </a:r>
            <a:r>
              <a:rPr lang="en-US" sz="2000" dirty="0">
                <a:latin typeface="+mn-lt"/>
              </a:rPr>
              <a:t> </a:t>
            </a:r>
          </a:p>
        </p:txBody>
      </p:sp>
    </p:spTree>
    <p:extLst>
      <p:ext uri="{BB962C8B-B14F-4D97-AF65-F5344CB8AC3E}">
        <p14:creationId xmlns:p14="http://schemas.microsoft.com/office/powerpoint/2010/main" val="413504099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2296</TotalTime>
  <Words>952</Words>
  <Application>Microsoft Office PowerPoint</Application>
  <PresentationFormat>On-screen Show (4:3)</PresentationFormat>
  <Paragraphs>122</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PowerPoint Presentation</vt:lpstr>
      <vt:lpstr>I. Background   Central Florida is projected to almost double in population over the next 40 years with an increase of almost 3,000,000 new inhabitants bringing the total population to 6.6 million.  Recognizing that:</vt:lpstr>
      <vt:lpstr>CENTRAL FLORIDA PARTNERSHIP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Preferred Customer</dc:creator>
  <cp:lastModifiedBy>Claudia Beckford</cp:lastModifiedBy>
  <cp:revision>148</cp:revision>
  <cp:lastPrinted>1997-09-18T01:42:40Z</cp:lastPrinted>
  <dcterms:created xsi:type="dcterms:W3CDTF">1995-06-17T23:31:02Z</dcterms:created>
  <dcterms:modified xsi:type="dcterms:W3CDTF">2014-02-18T19:11:39Z</dcterms:modified>
</cp:coreProperties>
</file>