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89" r:id="rId4"/>
    <p:sldId id="288" r:id="rId5"/>
    <p:sldId id="258" r:id="rId6"/>
    <p:sldId id="307" r:id="rId7"/>
    <p:sldId id="259" r:id="rId8"/>
    <p:sldId id="260" r:id="rId9"/>
    <p:sldId id="281" r:id="rId10"/>
    <p:sldId id="294" r:id="rId11"/>
    <p:sldId id="263" r:id="rId12"/>
    <p:sldId id="265" r:id="rId13"/>
    <p:sldId id="266" r:id="rId14"/>
    <p:sldId id="262" r:id="rId15"/>
    <p:sldId id="264" r:id="rId16"/>
    <p:sldId id="267" r:id="rId17"/>
    <p:sldId id="268" r:id="rId18"/>
    <p:sldId id="308" r:id="rId19"/>
    <p:sldId id="295" r:id="rId20"/>
    <p:sldId id="261" r:id="rId21"/>
    <p:sldId id="283" r:id="rId22"/>
    <p:sldId id="298" r:id="rId23"/>
    <p:sldId id="291" r:id="rId24"/>
    <p:sldId id="313" r:id="rId25"/>
    <p:sldId id="312" r:id="rId26"/>
    <p:sldId id="270" r:id="rId27"/>
    <p:sldId id="269" r:id="rId28"/>
    <p:sldId id="284" r:id="rId29"/>
    <p:sldId id="301" r:id="rId30"/>
    <p:sldId id="272" r:id="rId31"/>
    <p:sldId id="302" r:id="rId32"/>
    <p:sldId id="303" r:id="rId33"/>
    <p:sldId id="304" r:id="rId34"/>
    <p:sldId id="287" r:id="rId35"/>
    <p:sldId id="305" r:id="rId36"/>
    <p:sldId id="306" r:id="rId37"/>
    <p:sldId id="271" r:id="rId38"/>
    <p:sldId id="30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0" autoAdjust="0"/>
  </p:normalViewPr>
  <p:slideViewPr>
    <p:cSldViewPr>
      <p:cViewPr>
        <p:scale>
          <a:sx n="80" d="100"/>
          <a:sy n="80" d="100"/>
        </p:scale>
        <p:origin x="-864"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BF792B-7C12-47BD-86C9-71F6AE26EF3F}" type="datetimeFigureOut">
              <a:rPr lang="en-US" smtClean="0"/>
              <a:t>11/11/2014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F4E027-2F1D-4020-BEAF-C75162CCC7C6}" type="slidenum">
              <a:rPr lang="en-US" smtClean="0"/>
              <a:t>‹#›</a:t>
            </a:fld>
            <a:endParaRPr lang="en-US"/>
          </a:p>
        </p:txBody>
      </p:sp>
    </p:spTree>
    <p:extLst>
      <p:ext uri="{BB962C8B-B14F-4D97-AF65-F5344CB8AC3E}">
        <p14:creationId xmlns:p14="http://schemas.microsoft.com/office/powerpoint/2010/main" val="413872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F4E027-2F1D-4020-BEAF-C75162CCC7C6}" type="slidenum">
              <a:rPr lang="en-US" smtClean="0"/>
              <a:t>2</a:t>
            </a:fld>
            <a:endParaRPr lang="en-US"/>
          </a:p>
        </p:txBody>
      </p:sp>
    </p:spTree>
    <p:extLst>
      <p:ext uri="{BB962C8B-B14F-4D97-AF65-F5344CB8AC3E}">
        <p14:creationId xmlns:p14="http://schemas.microsoft.com/office/powerpoint/2010/main" val="176063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F4E027-2F1D-4020-BEAF-C75162CCC7C6}" type="slidenum">
              <a:rPr lang="en-US" smtClean="0"/>
              <a:t>28</a:t>
            </a:fld>
            <a:endParaRPr lang="en-US"/>
          </a:p>
        </p:txBody>
      </p:sp>
    </p:spTree>
    <p:extLst>
      <p:ext uri="{BB962C8B-B14F-4D97-AF65-F5344CB8AC3E}">
        <p14:creationId xmlns:p14="http://schemas.microsoft.com/office/powerpoint/2010/main" val="334548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F4E027-2F1D-4020-BEAF-C75162CCC7C6}" type="slidenum">
              <a:rPr lang="en-US" smtClean="0"/>
              <a:t>36</a:t>
            </a:fld>
            <a:endParaRPr lang="en-US"/>
          </a:p>
        </p:txBody>
      </p:sp>
    </p:spTree>
    <p:extLst>
      <p:ext uri="{BB962C8B-B14F-4D97-AF65-F5344CB8AC3E}">
        <p14:creationId xmlns:p14="http://schemas.microsoft.com/office/powerpoint/2010/main" val="87001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867C0-1ED3-4F68-B438-12F9085DD948}"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344750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780D7-17F9-452B-9AE6-52DDDBF39DF0}"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66613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4C9C7-3307-4B83-823A-555785444BA7}"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22124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A7AD2-3D67-40A3-B650-E5A55851B3D7}"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416457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C79EA-A6CB-40BA-BE79-29CB8E3DABB6}"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199629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F5689-2928-4C1E-B976-F1142E08AE17}"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270415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5122D-7327-4F72-92AA-D97FE362560D}" type="datetime1">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220300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1555A-8CCE-40F4-80C0-619BF99CEDAC}" type="datetime1">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135094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A7CD8-0816-4168-9CC8-DE7CB599F2CC}" type="datetime1">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62867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F2A9C-645A-4A7F-90B3-BAAB88571739}"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370361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5F5FB-C4BD-4FDF-BB19-EA15BBE9FFFC}"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92E24-33DD-454F-97FB-80EEC991194C}" type="slidenum">
              <a:rPr lang="en-US" smtClean="0"/>
              <a:t>‹#›</a:t>
            </a:fld>
            <a:endParaRPr lang="en-US"/>
          </a:p>
        </p:txBody>
      </p:sp>
    </p:spTree>
    <p:extLst>
      <p:ext uri="{BB962C8B-B14F-4D97-AF65-F5344CB8AC3E}">
        <p14:creationId xmlns:p14="http://schemas.microsoft.com/office/powerpoint/2010/main" val="258096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3B264-ECB4-45B2-8FEE-B6C0376A7148}" type="datetime1">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92E24-33DD-454F-97FB-80EEC991194C}" type="slidenum">
              <a:rPr lang="en-US" smtClean="0"/>
              <a:t>‹#›</a:t>
            </a:fld>
            <a:endParaRPr lang="en-US"/>
          </a:p>
        </p:txBody>
      </p:sp>
    </p:spTree>
    <p:extLst>
      <p:ext uri="{BB962C8B-B14F-4D97-AF65-F5344CB8AC3E}">
        <p14:creationId xmlns:p14="http://schemas.microsoft.com/office/powerpoint/2010/main" val="423610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a:bodyPr>
          <a:lstStyle/>
          <a:p>
            <a:r>
              <a:rPr lang="en-US" sz="4000" dirty="0" smtClean="0">
                <a:ea typeface="Verdana" pitchFamily="34" charset="0"/>
                <a:cs typeface="Verdana" pitchFamily="34" charset="0"/>
              </a:rPr>
              <a:t>SUCCESSION PLANNING FOR THE NEXT GENERATION</a:t>
            </a:r>
            <a:endParaRPr lang="en-US" sz="4000" dirty="0">
              <a:ea typeface="Verdana" pitchFamily="34" charset="0"/>
              <a:cs typeface="Verdana" pitchFamily="34" charset="0"/>
            </a:endParaRPr>
          </a:p>
        </p:txBody>
      </p:sp>
      <p:sp>
        <p:nvSpPr>
          <p:cNvPr id="3" name="Subtitle 2"/>
          <p:cNvSpPr>
            <a:spLocks noGrp="1"/>
          </p:cNvSpPr>
          <p:nvPr>
            <p:ph type="subTitle" idx="1"/>
          </p:nvPr>
        </p:nvSpPr>
        <p:spPr>
          <a:xfrm>
            <a:off x="457200" y="2133600"/>
            <a:ext cx="8229600" cy="4114800"/>
          </a:xfrm>
        </p:spPr>
        <p:txBody>
          <a:bodyPr>
            <a:normAutofit/>
          </a:bodyPr>
          <a:lstStyle/>
          <a:p>
            <a:r>
              <a:rPr lang="en-US" sz="2800" dirty="0" smtClean="0">
                <a:latin typeface="+mj-lt"/>
                <a:ea typeface="Verdana" pitchFamily="34" charset="0"/>
                <a:cs typeface="Verdana" pitchFamily="34" charset="0"/>
              </a:rPr>
              <a:t>By:  </a:t>
            </a:r>
          </a:p>
          <a:p>
            <a:pPr>
              <a:spcBef>
                <a:spcPts val="0"/>
              </a:spcBef>
            </a:pPr>
            <a:r>
              <a:rPr lang="en-US" sz="2800" dirty="0" smtClean="0">
                <a:latin typeface="+mj-lt"/>
                <a:ea typeface="Verdana" pitchFamily="34" charset="0"/>
                <a:cs typeface="Verdana" pitchFamily="34" charset="0"/>
              </a:rPr>
              <a:t>David J. Akins</a:t>
            </a:r>
          </a:p>
          <a:p>
            <a:pPr>
              <a:spcBef>
                <a:spcPts val="0"/>
              </a:spcBef>
            </a:pPr>
            <a:r>
              <a:rPr lang="en-US" sz="2800" dirty="0" smtClean="0">
                <a:latin typeface="+mj-lt"/>
                <a:ea typeface="Verdana" pitchFamily="34" charset="0"/>
                <a:cs typeface="Verdana" pitchFamily="34" charset="0"/>
              </a:rPr>
              <a:t>Matthew J. Ahearn</a:t>
            </a:r>
          </a:p>
          <a:p>
            <a:pPr>
              <a:spcBef>
                <a:spcPts val="0"/>
              </a:spcBef>
            </a:pPr>
            <a:r>
              <a:rPr lang="en-US" sz="2800" dirty="0" smtClean="0">
                <a:latin typeface="+mj-lt"/>
                <a:ea typeface="Verdana" pitchFamily="34" charset="0"/>
                <a:cs typeface="Verdana" pitchFamily="34" charset="0"/>
              </a:rPr>
              <a:t>Lauren Y. Detzel</a:t>
            </a:r>
            <a:r>
              <a:rPr lang="en-US" dirty="0" smtClean="0">
                <a:latin typeface="+mj-lt"/>
                <a:ea typeface="Verdana" pitchFamily="34" charset="0"/>
                <a:cs typeface="Verdana" pitchFamily="34" charset="0"/>
              </a:rPr>
              <a:t/>
            </a:r>
            <a:br>
              <a:rPr lang="en-US" dirty="0" smtClean="0">
                <a:latin typeface="+mj-lt"/>
                <a:ea typeface="Verdana" pitchFamily="34" charset="0"/>
                <a:cs typeface="Verdana" pitchFamily="34" charset="0"/>
              </a:rPr>
            </a:br>
            <a:r>
              <a:rPr lang="en-US" sz="2800" dirty="0" smtClean="0">
                <a:latin typeface="+mj-lt"/>
                <a:ea typeface="Verdana" pitchFamily="34" charset="0"/>
                <a:cs typeface="Verdana" pitchFamily="34" charset="0"/>
              </a:rPr>
              <a:t>Brian M. Malec</a:t>
            </a:r>
          </a:p>
          <a:p>
            <a:r>
              <a:rPr lang="en-US" sz="2000" dirty="0" smtClean="0">
                <a:latin typeface="+mj-lt"/>
                <a:ea typeface="Verdana" pitchFamily="34" charset="0"/>
                <a:cs typeface="Verdana" pitchFamily="34" charset="0"/>
              </a:rPr>
              <a:t>Dean, Mead, Egerton, Bloodworth, Capouano &amp; </a:t>
            </a:r>
            <a:r>
              <a:rPr lang="en-US" sz="2000" dirty="0" err="1" smtClean="0">
                <a:latin typeface="+mj-lt"/>
                <a:ea typeface="Verdana" pitchFamily="34" charset="0"/>
                <a:cs typeface="Verdana" pitchFamily="34" charset="0"/>
              </a:rPr>
              <a:t>Bozarth</a:t>
            </a:r>
            <a:r>
              <a:rPr lang="en-US" sz="2000" dirty="0" smtClean="0">
                <a:latin typeface="+mj-lt"/>
                <a:ea typeface="Verdana" pitchFamily="34" charset="0"/>
                <a:cs typeface="Verdana" pitchFamily="34" charset="0"/>
              </a:rPr>
              <a:t>, P.A.</a:t>
            </a:r>
          </a:p>
          <a:p>
            <a:r>
              <a:rPr lang="en-US" sz="2000" dirty="0">
                <a:ea typeface="Verdana" pitchFamily="34" charset="0"/>
                <a:cs typeface="Verdana" pitchFamily="34" charset="0"/>
              </a:rPr>
              <a:t>Orlando, </a:t>
            </a:r>
            <a:r>
              <a:rPr lang="en-US" sz="2000" dirty="0" smtClean="0">
                <a:ea typeface="Verdana" pitchFamily="34" charset="0"/>
                <a:cs typeface="Verdana" pitchFamily="34" charset="0"/>
              </a:rPr>
              <a:t>Florida</a:t>
            </a:r>
          </a:p>
          <a:p>
            <a:r>
              <a:rPr lang="en-US" sz="2000" dirty="0" smtClean="0">
                <a:latin typeface="+mj-lt"/>
                <a:ea typeface="Verdana" pitchFamily="34" charset="0"/>
                <a:cs typeface="Verdana" pitchFamily="34" charset="0"/>
              </a:rPr>
              <a:t>October 30, 2014</a:t>
            </a:r>
          </a:p>
          <a:p>
            <a:endParaRPr lang="en-US" sz="2400" dirty="0">
              <a:latin typeface="Verdana" pitchFamily="34" charset="0"/>
              <a:ea typeface="Verdana" pitchFamily="34" charset="0"/>
              <a:cs typeface="Verdana" pitchFamily="34" charset="0"/>
            </a:endParaRPr>
          </a:p>
        </p:txBody>
      </p:sp>
      <p:pic>
        <p:nvPicPr>
          <p:cNvPr id="1026" name="Picture 2" descr="C:\Users\mtravis\AppData\Local\Microsoft\Windows\Temporary Internet Files\Content.Outlook\RSRUQWFT\Color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410200"/>
            <a:ext cx="2298192" cy="116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5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normAutofit fontScale="90000"/>
          </a:bodyPr>
          <a:lstStyle/>
          <a:p>
            <a:r>
              <a:rPr lang="en-US" dirty="0" smtClean="0"/>
              <a:t>Scenario #1 – Gomez dies unexpectedly at age 55</a:t>
            </a:r>
            <a:endParaRPr lang="en-US" dirty="0"/>
          </a:p>
        </p:txBody>
      </p:sp>
      <p:sp>
        <p:nvSpPr>
          <p:cNvPr id="3" name="Oval 2"/>
          <p:cNvSpPr/>
          <p:nvPr/>
        </p:nvSpPr>
        <p:spPr>
          <a:xfrm>
            <a:off x="2743200" y="1259705"/>
            <a:ext cx="60198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t>AF Co, LLC</a:t>
            </a:r>
          </a:p>
          <a:p>
            <a:pPr algn="ctr"/>
            <a:endParaRPr lang="en-US" dirty="0" smtClean="0"/>
          </a:p>
          <a:p>
            <a:r>
              <a:rPr lang="en-US" b="1" dirty="0" smtClean="0"/>
              <a:t>Assets		              Key Employees</a:t>
            </a:r>
          </a:p>
          <a:p>
            <a:r>
              <a:rPr lang="en-US" dirty="0" smtClean="0"/>
              <a:t>Trucks/Equipment	</a:t>
            </a:r>
            <a:r>
              <a:rPr lang="en-US" dirty="0"/>
              <a:t> </a:t>
            </a:r>
            <a:r>
              <a:rPr lang="en-US" dirty="0" smtClean="0"/>
              <a:t>             Gomez</a:t>
            </a:r>
          </a:p>
          <a:p>
            <a:r>
              <a:rPr lang="en-US" dirty="0" smtClean="0"/>
              <a:t>Cattle</a:t>
            </a:r>
            <a:r>
              <a:rPr lang="en-US" dirty="0"/>
              <a:t>	</a:t>
            </a:r>
            <a:r>
              <a:rPr lang="en-US" dirty="0" smtClean="0"/>
              <a:t>	              Lurch (L)</a:t>
            </a:r>
          </a:p>
          <a:p>
            <a:r>
              <a:rPr lang="en-US" dirty="0" smtClean="0"/>
              <a:t>Pumpkins                                Wednesday (W)</a:t>
            </a:r>
          </a:p>
          <a:p>
            <a:r>
              <a:rPr lang="en-US" dirty="0" smtClean="0"/>
              <a:t>Real Estate	              </a:t>
            </a:r>
            <a:r>
              <a:rPr lang="en-US" dirty="0" err="1" smtClean="0"/>
              <a:t>Pugsley</a:t>
            </a:r>
            <a:r>
              <a:rPr lang="en-US" dirty="0" smtClean="0"/>
              <a:t> (P)</a:t>
            </a:r>
          </a:p>
          <a:p>
            <a:pPr algn="ctr"/>
            <a:endParaRPr lang="en-US" b="1" dirty="0" smtClean="0"/>
          </a:p>
        </p:txBody>
      </p:sp>
      <p:cxnSp>
        <p:nvCxnSpPr>
          <p:cNvPr id="10" name="Straight Connector 9"/>
          <p:cNvCxnSpPr/>
          <p:nvPr/>
        </p:nvCxnSpPr>
        <p:spPr>
          <a:xfrm>
            <a:off x="1485900" y="2438400"/>
            <a:ext cx="0" cy="546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2999014"/>
            <a:ext cx="2209800" cy="5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90800" y="2985366"/>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85900" y="2985366"/>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9627" y="3004132"/>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85900" y="2438400"/>
            <a:ext cx="12573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 y="3720234"/>
            <a:ext cx="838200"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2" name="Rectangle 21"/>
          <p:cNvSpPr/>
          <p:nvPr/>
        </p:nvSpPr>
        <p:spPr>
          <a:xfrm>
            <a:off x="1162050" y="3720234"/>
            <a:ext cx="838200"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
            </a:r>
            <a:endParaRPr lang="en-US" dirty="0"/>
          </a:p>
        </p:txBody>
      </p:sp>
      <p:sp>
        <p:nvSpPr>
          <p:cNvPr id="23" name="Rectangle 22"/>
          <p:cNvSpPr/>
          <p:nvPr/>
        </p:nvSpPr>
        <p:spPr>
          <a:xfrm>
            <a:off x="2171700" y="3720234"/>
            <a:ext cx="838200"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26" name="TextBox 25"/>
          <p:cNvSpPr txBox="1"/>
          <p:nvPr/>
        </p:nvSpPr>
        <p:spPr>
          <a:xfrm>
            <a:off x="457200" y="4558239"/>
            <a:ext cx="8458200" cy="2062103"/>
          </a:xfrm>
          <a:prstGeom prst="rect">
            <a:avLst/>
          </a:prstGeom>
          <a:noFill/>
        </p:spPr>
        <p:txBody>
          <a:bodyPr wrap="square" rtlCol="0">
            <a:spAutoFit/>
          </a:bodyPr>
          <a:lstStyle/>
          <a:p>
            <a:r>
              <a:rPr lang="en-US" sz="1600" b="1" u="sng" dirty="0" smtClean="0"/>
              <a:t>Issues:</a:t>
            </a:r>
          </a:p>
          <a:p>
            <a:r>
              <a:rPr lang="en-US" sz="1600" dirty="0" smtClean="0"/>
              <a:t>1. Interests </a:t>
            </a:r>
            <a:r>
              <a:rPr lang="en-US" sz="1600" dirty="0"/>
              <a:t>acquired </a:t>
            </a:r>
            <a:r>
              <a:rPr lang="en-US" sz="1600" dirty="0" smtClean="0"/>
              <a:t>by children can </a:t>
            </a:r>
            <a:r>
              <a:rPr lang="en-US" sz="1600" dirty="0"/>
              <a:t>be reached by </a:t>
            </a:r>
            <a:r>
              <a:rPr lang="en-US" sz="1600" dirty="0" smtClean="0"/>
              <a:t>their creditors (possibly including former spouses in a divorce)</a:t>
            </a:r>
            <a:endParaRPr lang="en-US" sz="1600" dirty="0"/>
          </a:p>
          <a:p>
            <a:r>
              <a:rPr lang="en-US" sz="1600" dirty="0"/>
              <a:t>2</a:t>
            </a:r>
            <a:r>
              <a:rPr lang="en-US" sz="1600" dirty="0" smtClean="0"/>
              <a:t>. Fester, who is not in the business, acquires a 1/3 voting interest, which means he is a swing vote. </a:t>
            </a:r>
          </a:p>
          <a:p>
            <a:r>
              <a:rPr lang="en-US" sz="1600" dirty="0"/>
              <a:t>3</a:t>
            </a:r>
            <a:r>
              <a:rPr lang="en-US" sz="1600" dirty="0" smtClean="0"/>
              <a:t>. Children are left to create governance structure without input </a:t>
            </a:r>
            <a:r>
              <a:rPr lang="en-US" sz="1600" i="1" dirty="0" smtClean="0"/>
              <a:t>and influence</a:t>
            </a:r>
            <a:r>
              <a:rPr lang="en-US" sz="1600" dirty="0" smtClean="0"/>
              <a:t> from Gomez</a:t>
            </a:r>
          </a:p>
          <a:p>
            <a:r>
              <a:rPr lang="en-US" sz="1600" dirty="0"/>
              <a:t>4. </a:t>
            </a:r>
            <a:r>
              <a:rPr lang="en-US" sz="1600" dirty="0" smtClean="0"/>
              <a:t>Lurch, </a:t>
            </a:r>
            <a:r>
              <a:rPr lang="en-US" sz="1600" dirty="0"/>
              <a:t>who was </a:t>
            </a:r>
            <a:r>
              <a:rPr lang="en-US" sz="1600" dirty="0" smtClean="0"/>
              <a:t>Gomez’s </a:t>
            </a:r>
            <a:r>
              <a:rPr lang="en-US" sz="1600" dirty="0"/>
              <a:t>key manager, could be </a:t>
            </a:r>
            <a:r>
              <a:rPr lang="en-US" sz="1600" dirty="0" smtClean="0"/>
              <a:t>eliminated</a:t>
            </a:r>
          </a:p>
          <a:p>
            <a:r>
              <a:rPr lang="en-US" sz="1600" dirty="0" smtClean="0"/>
              <a:t>5. Gomez pays estate tax on 100% of business.  No discounts are available     </a:t>
            </a:r>
          </a:p>
          <a:p>
            <a:r>
              <a:rPr lang="en-US" sz="1600" dirty="0"/>
              <a:t>6</a:t>
            </a:r>
            <a:r>
              <a:rPr lang="en-US" sz="1600" dirty="0" smtClean="0"/>
              <a:t>. How will the estate tax be paid?</a:t>
            </a:r>
          </a:p>
        </p:txBody>
      </p:sp>
      <p:sp>
        <p:nvSpPr>
          <p:cNvPr id="28" name="Slide Number Placeholder 27"/>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10</a:t>
            </a:fld>
            <a:endParaRPr lang="en-US" dirty="0"/>
          </a:p>
        </p:txBody>
      </p:sp>
      <p:pic>
        <p:nvPicPr>
          <p:cNvPr id="2052" name="Picture 4" descr="C:\Users\bmalec\AppData\Local\Microsoft\Windows\Temporary Internet Files\Content.IE5\G214IQP4\MC9003646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762000"/>
            <a:ext cx="1104900" cy="1157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1938043"/>
            <a:ext cx="841601" cy="369332"/>
          </a:xfrm>
          <a:prstGeom prst="rect">
            <a:avLst/>
          </a:prstGeom>
          <a:noFill/>
        </p:spPr>
        <p:txBody>
          <a:bodyPr wrap="square" rtlCol="0">
            <a:spAutoFit/>
          </a:bodyPr>
          <a:lstStyle/>
          <a:p>
            <a:r>
              <a:rPr lang="en-US" dirty="0" smtClean="0"/>
              <a:t>Gomez</a:t>
            </a:r>
            <a:endParaRPr lang="en-US" dirty="0"/>
          </a:p>
        </p:txBody>
      </p:sp>
    </p:spTree>
    <p:extLst>
      <p:ext uri="{BB962C8B-B14F-4D97-AF65-F5344CB8AC3E}">
        <p14:creationId xmlns:p14="http://schemas.microsoft.com/office/powerpoint/2010/main" val="71061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Reducing the Estate Tax</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lvl="2"/>
            <a:endParaRPr lang="en-US" dirty="0" smtClean="0"/>
          </a:p>
          <a:p>
            <a:r>
              <a:rPr lang="en-US" dirty="0" smtClean="0"/>
              <a:t>Qualify for 2032A special use valuation</a:t>
            </a:r>
          </a:p>
          <a:p>
            <a:pPr lvl="1"/>
            <a:r>
              <a:rPr lang="en-US" dirty="0" smtClean="0"/>
              <a:t>Property must generally be valued at its highest and best use for estate tax purposes</a:t>
            </a:r>
          </a:p>
          <a:p>
            <a:pPr lvl="1"/>
            <a:r>
              <a:rPr lang="en-US" dirty="0" smtClean="0"/>
              <a:t>2032A permits qualifying real property (</a:t>
            </a:r>
            <a:r>
              <a:rPr lang="en-US" dirty="0" err="1" smtClean="0"/>
              <a:t>QRP</a:t>
            </a:r>
            <a:r>
              <a:rPr lang="en-US" dirty="0" smtClean="0"/>
              <a:t>) used in a family farm or closely-held business to be valued at its “current use” instead of its “highest and best use”</a:t>
            </a:r>
          </a:p>
          <a:p>
            <a:pPr lvl="1"/>
            <a:r>
              <a:rPr lang="en-US" dirty="0" smtClean="0"/>
              <a:t>Aggregate reduction in the fair market value of the </a:t>
            </a:r>
            <a:r>
              <a:rPr lang="en-US" dirty="0" err="1" smtClean="0"/>
              <a:t>QRP</a:t>
            </a:r>
            <a:r>
              <a:rPr lang="en-US" dirty="0" smtClean="0"/>
              <a:t> from its highest and best use cannot exceed $1,090,000 (adjusted for inflation after 2014)</a:t>
            </a:r>
          </a:p>
          <a:p>
            <a:pPr lvl="2"/>
            <a:r>
              <a:rPr lang="en-US" b="1" dirty="0" smtClean="0">
                <a:solidFill>
                  <a:srgbClr val="FF0000"/>
                </a:solidFill>
              </a:rPr>
              <a:t>Estate tax savings in 2014 = 40% x $1,090,000 = </a:t>
            </a:r>
            <a:r>
              <a:rPr lang="en-US" b="1" u="sng" dirty="0" smtClean="0">
                <a:solidFill>
                  <a:srgbClr val="FF0000"/>
                </a:solidFill>
              </a:rPr>
              <a:t>$436,000</a:t>
            </a:r>
          </a:p>
          <a:p>
            <a:pPr lvl="1"/>
            <a:r>
              <a:rPr lang="en-US" dirty="0" smtClean="0"/>
              <a:t>This reduction is taken against </a:t>
            </a:r>
            <a:r>
              <a:rPr lang="en-US" dirty="0" err="1" smtClean="0"/>
              <a:t>FMV</a:t>
            </a:r>
            <a:r>
              <a:rPr lang="en-US" dirty="0" smtClean="0"/>
              <a:t> of the property after considering other applicable valuation discounts</a:t>
            </a:r>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11</a:t>
            </a:fld>
            <a:endParaRPr lang="en-US" dirty="0"/>
          </a:p>
        </p:txBody>
      </p:sp>
    </p:spTree>
    <p:extLst>
      <p:ext uri="{BB962C8B-B14F-4D97-AF65-F5344CB8AC3E}">
        <p14:creationId xmlns:p14="http://schemas.microsoft.com/office/powerpoint/2010/main" val="2705451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Reducing the Estate Tax</a:t>
            </a:r>
            <a:br>
              <a:rPr lang="en-US" dirty="0" smtClean="0"/>
            </a:br>
            <a:r>
              <a:rPr lang="en-US" sz="3100" dirty="0" smtClean="0"/>
              <a:t>(cont.)</a:t>
            </a:r>
            <a:endParaRPr lang="en-US" dirty="0"/>
          </a:p>
        </p:txBody>
      </p:sp>
      <p:sp>
        <p:nvSpPr>
          <p:cNvPr id="3" name="Content Placeholder 2"/>
          <p:cNvSpPr>
            <a:spLocks noGrp="1"/>
          </p:cNvSpPr>
          <p:nvPr>
            <p:ph idx="1"/>
          </p:nvPr>
        </p:nvSpPr>
        <p:spPr/>
        <p:txBody>
          <a:bodyPr>
            <a:normAutofit fontScale="62500" lnSpcReduction="20000"/>
          </a:bodyPr>
          <a:lstStyle/>
          <a:p>
            <a:pPr lvl="2"/>
            <a:endParaRPr lang="en-US" dirty="0" smtClean="0"/>
          </a:p>
          <a:p>
            <a:r>
              <a:rPr lang="en-US" dirty="0" smtClean="0"/>
              <a:t>Qualifications for 2032A special use valuation</a:t>
            </a:r>
          </a:p>
          <a:p>
            <a:pPr marL="0" indent="0">
              <a:buNone/>
            </a:pPr>
            <a:endParaRPr lang="en-US" dirty="0" smtClean="0"/>
          </a:p>
          <a:p>
            <a:pPr lvl="1"/>
            <a:r>
              <a:rPr lang="en-US" dirty="0" smtClean="0"/>
              <a:t>Decedent is a U.S. resident or citizen and property is located in the U.S.</a:t>
            </a:r>
          </a:p>
          <a:p>
            <a:pPr lvl="1"/>
            <a:r>
              <a:rPr lang="en-US" dirty="0" smtClean="0"/>
              <a:t>Property must be devoted to a farm or farming purposes or in a trade or business</a:t>
            </a:r>
          </a:p>
          <a:p>
            <a:pPr lvl="1"/>
            <a:r>
              <a:rPr lang="en-US" dirty="0" err="1" smtClean="0"/>
              <a:t>QRP</a:t>
            </a:r>
            <a:r>
              <a:rPr lang="en-US" dirty="0" smtClean="0"/>
              <a:t> must pass to a “qualified heir” (i.e., spouse; ancestor; lineal descendants of decedent, decedent’s spouse or decedent’s parents; spouse of any such lineal descendant)</a:t>
            </a:r>
          </a:p>
          <a:p>
            <a:pPr lvl="1"/>
            <a:r>
              <a:rPr lang="en-US" dirty="0" smtClean="0"/>
              <a:t>Decedent or family member must have owned the property and materially participated in the business for 5 of the 8 years preceding death</a:t>
            </a:r>
          </a:p>
          <a:p>
            <a:pPr lvl="1"/>
            <a:r>
              <a:rPr lang="en-US" dirty="0" smtClean="0"/>
              <a:t>Value of </a:t>
            </a:r>
            <a:r>
              <a:rPr lang="en-US" u="sng" dirty="0" smtClean="0"/>
              <a:t>real and personal</a:t>
            </a:r>
            <a:r>
              <a:rPr lang="en-US" dirty="0" smtClean="0"/>
              <a:t> property used in the business must be at least 50% of the adjusted value of the gross estate</a:t>
            </a:r>
          </a:p>
          <a:p>
            <a:pPr lvl="1"/>
            <a:r>
              <a:rPr lang="en-US" dirty="0" smtClean="0"/>
              <a:t>Value of the </a:t>
            </a:r>
            <a:r>
              <a:rPr lang="en-US" u="sng" dirty="0" smtClean="0"/>
              <a:t>real</a:t>
            </a:r>
            <a:r>
              <a:rPr lang="en-US" dirty="0" smtClean="0"/>
              <a:t> property used in the business must be at least 25% of the adjusted value of the gross estate </a:t>
            </a:r>
          </a:p>
          <a:p>
            <a:pPr lvl="1"/>
            <a:r>
              <a:rPr lang="en-US" dirty="0" err="1" smtClean="0"/>
              <a:t>QRP</a:t>
            </a:r>
            <a:r>
              <a:rPr lang="en-US" dirty="0" smtClean="0"/>
              <a:t> designated in written agreement consents to recapture tax.</a:t>
            </a:r>
          </a:p>
          <a:p>
            <a:endParaRPr lang="en-US"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12</a:t>
            </a:fld>
            <a:endParaRPr lang="en-US" dirty="0"/>
          </a:p>
        </p:txBody>
      </p:sp>
    </p:spTree>
    <p:extLst>
      <p:ext uri="{BB962C8B-B14F-4D97-AF65-F5344CB8AC3E}">
        <p14:creationId xmlns:p14="http://schemas.microsoft.com/office/powerpoint/2010/main" val="284747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Reducing the Estate Tax</a:t>
            </a:r>
            <a:br>
              <a:rPr lang="en-US" dirty="0" smtClean="0"/>
            </a:br>
            <a:r>
              <a:rPr lang="en-US" sz="3100"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lvl="2"/>
            <a:endParaRPr lang="en-US" dirty="0" smtClean="0"/>
          </a:p>
          <a:p>
            <a:r>
              <a:rPr lang="en-US" dirty="0" smtClean="0"/>
              <a:t>2032A special use valuation recapture tax</a:t>
            </a:r>
          </a:p>
          <a:p>
            <a:pPr lvl="1"/>
            <a:r>
              <a:rPr lang="en-US" dirty="0" smtClean="0"/>
              <a:t>Some or all of the tax benefits may be “recaptured” if the </a:t>
            </a:r>
            <a:r>
              <a:rPr lang="en-US" dirty="0" err="1" smtClean="0"/>
              <a:t>QRP</a:t>
            </a:r>
            <a:r>
              <a:rPr lang="en-US" dirty="0" smtClean="0"/>
              <a:t> is transferred outside the family or ceases to be used as a farm or closely held business during the 10 year period following the decedent’s death</a:t>
            </a:r>
          </a:p>
          <a:p>
            <a:pPr lvl="1"/>
            <a:r>
              <a:rPr lang="en-US" dirty="0" smtClean="0"/>
              <a:t>Recapture tax is generally equal to the tax that would have been due had §2032A not been elected</a:t>
            </a:r>
          </a:p>
          <a:p>
            <a:pPr lvl="1"/>
            <a:r>
              <a:rPr lang="en-US" dirty="0" smtClean="0"/>
              <a:t>Tax is due 6 months after qualified use ends</a:t>
            </a:r>
          </a:p>
          <a:p>
            <a:pPr lvl="1"/>
            <a:r>
              <a:rPr lang="en-US" dirty="0" smtClean="0"/>
              <a:t>Qualified heir is personally liable for recapture tax</a:t>
            </a:r>
          </a:p>
          <a:p>
            <a:r>
              <a:rPr lang="en-US" dirty="0" smtClean="0"/>
              <a:t>IRS will have a lien on a portion of the </a:t>
            </a:r>
            <a:r>
              <a:rPr lang="en-US" dirty="0" err="1" smtClean="0"/>
              <a:t>QRP</a:t>
            </a:r>
            <a:r>
              <a:rPr lang="en-US" dirty="0" smtClean="0"/>
              <a:t> in an amount equal to the tax savings, unless IRS accepts other security</a:t>
            </a:r>
          </a:p>
          <a:p>
            <a:endParaRPr lang="en-US"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13</a:t>
            </a:fld>
            <a:endParaRPr lang="en-US" dirty="0"/>
          </a:p>
        </p:txBody>
      </p:sp>
    </p:spTree>
    <p:extLst>
      <p:ext uri="{BB962C8B-B14F-4D97-AF65-F5344CB8AC3E}">
        <p14:creationId xmlns:p14="http://schemas.microsoft.com/office/powerpoint/2010/main" val="4106897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Paying the Estate Tax</a:t>
            </a:r>
            <a:br>
              <a:rPr lang="en-US" dirty="0" smtClean="0"/>
            </a:br>
            <a:endParaRPr lang="en-US" sz="3100" dirty="0"/>
          </a:p>
        </p:txBody>
      </p:sp>
      <p:sp>
        <p:nvSpPr>
          <p:cNvPr id="3" name="Content Placeholder 2"/>
          <p:cNvSpPr>
            <a:spLocks noGrp="1"/>
          </p:cNvSpPr>
          <p:nvPr>
            <p:ph idx="1"/>
          </p:nvPr>
        </p:nvSpPr>
        <p:spPr/>
        <p:txBody>
          <a:bodyPr>
            <a:normAutofit fontScale="70000" lnSpcReduction="20000"/>
          </a:bodyPr>
          <a:lstStyle/>
          <a:p>
            <a:r>
              <a:rPr lang="en-US" dirty="0"/>
              <a:t>O</a:t>
            </a:r>
            <a:r>
              <a:rPr lang="en-US" dirty="0" smtClean="0"/>
              <a:t>ptions</a:t>
            </a:r>
          </a:p>
          <a:p>
            <a:pPr lvl="1"/>
            <a:r>
              <a:rPr lang="en-US" dirty="0" smtClean="0"/>
              <a:t>Use nonbusiness assets</a:t>
            </a:r>
          </a:p>
          <a:p>
            <a:pPr lvl="1"/>
            <a:r>
              <a:rPr lang="en-US" dirty="0" smtClean="0"/>
              <a:t>Sell off business or business assets</a:t>
            </a:r>
          </a:p>
          <a:p>
            <a:pPr lvl="1"/>
            <a:r>
              <a:rPr lang="en-US" dirty="0" smtClean="0"/>
              <a:t>Borrow from third party lender</a:t>
            </a:r>
          </a:p>
          <a:p>
            <a:pPr lvl="1"/>
            <a:endParaRPr lang="en-US" dirty="0" smtClean="0"/>
          </a:p>
          <a:p>
            <a:r>
              <a:rPr lang="en-US" dirty="0" smtClean="0"/>
              <a:t>Better options</a:t>
            </a:r>
          </a:p>
          <a:p>
            <a:pPr lvl="1"/>
            <a:r>
              <a:rPr lang="en-US" dirty="0" smtClean="0"/>
              <a:t>Use life insurance proceeds</a:t>
            </a:r>
          </a:p>
          <a:p>
            <a:pPr lvl="2"/>
            <a:r>
              <a:rPr lang="en-US" sz="2900" dirty="0" smtClean="0"/>
              <a:t>Insurance held by the owner at death and/or payable to the owner’s estate will be subject to estate tax, but insurance owned by a trust can be excluded from the estate tax</a:t>
            </a:r>
          </a:p>
          <a:p>
            <a:pPr lvl="2"/>
            <a:r>
              <a:rPr lang="en-US" sz="2900" dirty="0" smtClean="0"/>
              <a:t>Set up an irrevocable life insurance trust (ILIT) to own policy on Gomez’s life.  At death, the proceeds will be paid to the ILIT free of estate tax.  The ILIT can loan the proceeds to the estate or purchase assets from the estate</a:t>
            </a:r>
          </a:p>
          <a:p>
            <a:pPr lvl="1"/>
            <a:r>
              <a:rPr lang="en-US" dirty="0" smtClean="0"/>
              <a:t>Qualify for Code 6166 extension of time to pay estate tax</a:t>
            </a:r>
          </a:p>
          <a:p>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14</a:t>
            </a:fld>
            <a:endParaRPr lang="en-US" dirty="0"/>
          </a:p>
        </p:txBody>
      </p:sp>
    </p:spTree>
    <p:extLst>
      <p:ext uri="{BB962C8B-B14F-4D97-AF65-F5344CB8AC3E}">
        <p14:creationId xmlns:p14="http://schemas.microsoft.com/office/powerpoint/2010/main" val="47263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Paying the Estate </a:t>
            </a:r>
            <a:r>
              <a:rPr lang="en-US" dirty="0"/>
              <a:t>Tax</a:t>
            </a:r>
            <a:br>
              <a:rPr lang="en-US" dirty="0"/>
            </a:br>
            <a:r>
              <a:rPr lang="en-US" sz="3100" dirty="0"/>
              <a:t>(cont.)</a:t>
            </a:r>
          </a:p>
        </p:txBody>
      </p:sp>
      <p:sp>
        <p:nvSpPr>
          <p:cNvPr id="3" name="Content Placeholder 2"/>
          <p:cNvSpPr>
            <a:spLocks noGrp="1"/>
          </p:cNvSpPr>
          <p:nvPr>
            <p:ph idx="1"/>
          </p:nvPr>
        </p:nvSpPr>
        <p:spPr/>
        <p:txBody>
          <a:bodyPr>
            <a:normAutofit/>
          </a:bodyPr>
          <a:lstStyle/>
          <a:p>
            <a:r>
              <a:rPr lang="en-US" dirty="0" smtClean="0"/>
              <a:t>Qualify to extend tax payments over a period of up to 15 years after death (Code § 6166)</a:t>
            </a:r>
          </a:p>
          <a:p>
            <a:pPr lvl="1"/>
            <a:r>
              <a:rPr lang="en-US" dirty="0" smtClean="0"/>
              <a:t>Estate can pay interest only for the first 4 years on unpaid tax attributable to a closely held business interest and then pay principal and interest from years 5 through 14.</a:t>
            </a:r>
          </a:p>
          <a:p>
            <a:pPr lvl="1"/>
            <a:r>
              <a:rPr lang="en-US" dirty="0" smtClean="0"/>
              <a:t>Without § 6166, the full estate tax is generally due 9 months after date of death. Extensions for reasonable cause are at the discretion of the IRS</a:t>
            </a:r>
          </a:p>
          <a:p>
            <a:pPr marL="457200" lvl="1" indent="0">
              <a:buNone/>
            </a:pPr>
            <a:endParaRPr lang="en-US"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15</a:t>
            </a:fld>
            <a:endParaRPr lang="en-US" dirty="0"/>
          </a:p>
        </p:txBody>
      </p:sp>
    </p:spTree>
    <p:extLst>
      <p:ext uri="{BB962C8B-B14F-4D97-AF65-F5344CB8AC3E}">
        <p14:creationId xmlns:p14="http://schemas.microsoft.com/office/powerpoint/2010/main" val="547532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Paying the Estate Tax</a:t>
            </a:r>
            <a:br>
              <a:rPr lang="en-US" dirty="0" smtClean="0"/>
            </a:br>
            <a:r>
              <a:rPr lang="en-US" sz="3100" dirty="0" smtClean="0"/>
              <a:t>(cont.)</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smtClean="0"/>
              <a:t>Qualifications for 6166 extension</a:t>
            </a:r>
          </a:p>
          <a:p>
            <a:pPr lvl="1"/>
            <a:r>
              <a:rPr lang="en-US" sz="6400" dirty="0" smtClean="0"/>
              <a:t>Decedent must be a U.S. resident</a:t>
            </a:r>
          </a:p>
          <a:p>
            <a:pPr lvl="1"/>
            <a:r>
              <a:rPr lang="en-US" sz="6400" dirty="0" smtClean="0"/>
              <a:t>Value of decedent’s interest in a closely held business exceeds 35% of adjusted gross estate</a:t>
            </a:r>
          </a:p>
          <a:p>
            <a:r>
              <a:rPr lang="en-US" sz="8000" dirty="0" smtClean="0"/>
              <a:t>“Interest in closely held business” includes:</a:t>
            </a:r>
          </a:p>
          <a:p>
            <a:pPr lvl="1"/>
            <a:r>
              <a:rPr lang="en-US" sz="6400" dirty="0" smtClean="0"/>
              <a:t>Interest in a trade or business carried on as a proprietorship</a:t>
            </a:r>
          </a:p>
          <a:p>
            <a:pPr lvl="1"/>
            <a:r>
              <a:rPr lang="en-US" sz="6400" dirty="0" smtClean="0"/>
              <a:t>Interest in a partnership carrying on a trade or business if the partnership has 45 or fewer partners, or at least 20% of total capital interest is included in the decedent’s gross estate</a:t>
            </a:r>
          </a:p>
          <a:p>
            <a:pPr lvl="1"/>
            <a:r>
              <a:rPr lang="en-US" sz="6400" dirty="0" smtClean="0"/>
              <a:t>Interest in a corporation carrying on a trade or business if the corporation has 45 or fewer shareholders or at least 20% of the voting stock is included in the decedent’s gross estate</a:t>
            </a:r>
          </a:p>
          <a:p>
            <a:r>
              <a:rPr lang="en-US" sz="8000" dirty="0" smtClean="0"/>
              <a:t>20% ownership requirements can be met through direct and indirect ownership</a:t>
            </a:r>
          </a:p>
          <a:p>
            <a:r>
              <a:rPr lang="en-US" sz="8000" dirty="0" smtClean="0"/>
              <a:t>Interests in 2 or more closely held businesses can be aggregated for purposes of satisfying 35% test if the decedent owns 20% or more of the total value of each business</a:t>
            </a:r>
          </a:p>
          <a:p>
            <a:r>
              <a:rPr lang="en-US" sz="8000" dirty="0" smtClean="0"/>
              <a:t>If a §6166 election is made, the IRS will place a lien on §6166 property sufficient to cover the deferred tax and interest</a:t>
            </a:r>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16</a:t>
            </a:fld>
            <a:endParaRPr lang="en-US" dirty="0"/>
          </a:p>
        </p:txBody>
      </p:sp>
    </p:spTree>
    <p:extLst>
      <p:ext uri="{BB962C8B-B14F-4D97-AF65-F5344CB8AC3E}">
        <p14:creationId xmlns:p14="http://schemas.microsoft.com/office/powerpoint/2010/main" val="3699671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Paying the Estate Tax</a:t>
            </a:r>
            <a:br>
              <a:rPr lang="en-US" dirty="0" smtClean="0"/>
            </a:br>
            <a:r>
              <a:rPr lang="en-US" sz="3100" dirty="0" smtClean="0"/>
              <a:t>(cont.)</a:t>
            </a:r>
            <a:endParaRPr lang="en-US" dirty="0"/>
          </a:p>
        </p:txBody>
      </p:sp>
      <p:sp>
        <p:nvSpPr>
          <p:cNvPr id="3" name="Content Placeholder 2"/>
          <p:cNvSpPr>
            <a:spLocks noGrp="1"/>
          </p:cNvSpPr>
          <p:nvPr>
            <p:ph idx="1"/>
          </p:nvPr>
        </p:nvSpPr>
        <p:spPr/>
        <p:txBody>
          <a:bodyPr>
            <a:normAutofit fontScale="25000" lnSpcReduction="20000"/>
          </a:bodyPr>
          <a:lstStyle/>
          <a:p>
            <a:r>
              <a:rPr lang="en-US" sz="9600" dirty="0" smtClean="0"/>
              <a:t>6166 election will terminate and the deferred estate tax will be accelerated upon the occurrence of any of the following:</a:t>
            </a:r>
          </a:p>
          <a:p>
            <a:pPr lvl="1"/>
            <a:r>
              <a:rPr lang="en-US" sz="7600" dirty="0" smtClean="0"/>
              <a:t>A disposition of any portion of the closely held business interest or a withdrawal of money or property from the business, which, in the aggregate, equals or exceeds 50% of the value of the decedent’s closely held business interest </a:t>
            </a:r>
          </a:p>
          <a:p>
            <a:pPr lvl="1"/>
            <a:r>
              <a:rPr lang="en-US" sz="7600" dirty="0" smtClean="0"/>
              <a:t>Failure to timely pay interest or principal</a:t>
            </a:r>
          </a:p>
          <a:p>
            <a:r>
              <a:rPr lang="en-US" sz="9600" dirty="0" smtClean="0"/>
              <a:t>Interest Rate on installments: </a:t>
            </a:r>
          </a:p>
          <a:p>
            <a:pPr lvl="1"/>
            <a:r>
              <a:rPr lang="en-US" sz="7600" dirty="0" smtClean="0"/>
              <a:t>2% on the tax on the first $1,450,000 (adjusted for inflation) of assets (using the highest marginal rate)</a:t>
            </a:r>
          </a:p>
          <a:p>
            <a:pPr lvl="1"/>
            <a:r>
              <a:rPr lang="en-US" sz="7600" dirty="0" smtClean="0"/>
              <a:t>45% of the current underpayment rate for the excess.  Current underpayment rate is 3%; 45% of that is 1.35%</a:t>
            </a:r>
          </a:p>
          <a:p>
            <a:r>
              <a:rPr lang="en-US" sz="9600" dirty="0" smtClean="0"/>
              <a:t>Even if the business is liquid, 6166 gives the business the opportunity to take a very cheap loan from the IRS</a:t>
            </a:r>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17</a:t>
            </a:fld>
            <a:endParaRPr lang="en-US" dirty="0"/>
          </a:p>
        </p:txBody>
      </p:sp>
    </p:spTree>
    <p:extLst>
      <p:ext uri="{BB962C8B-B14F-4D97-AF65-F5344CB8AC3E}">
        <p14:creationId xmlns:p14="http://schemas.microsoft.com/office/powerpoint/2010/main" val="3055608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Gomez’s Final Estate Tax Bill</a:t>
            </a:r>
            <a:endParaRPr lang="en-US" dirty="0"/>
          </a:p>
        </p:txBody>
      </p:sp>
      <p:sp>
        <p:nvSpPr>
          <p:cNvPr id="3" name="Content Placeholder 2"/>
          <p:cNvSpPr>
            <a:spLocks noGrp="1"/>
          </p:cNvSpPr>
          <p:nvPr>
            <p:ph idx="1"/>
          </p:nvPr>
        </p:nvSpPr>
        <p:spPr>
          <a:xfrm>
            <a:off x="457200" y="1600200"/>
            <a:ext cx="8305800" cy="4525963"/>
          </a:xfrm>
        </p:spPr>
        <p:txBody>
          <a:bodyPr>
            <a:normAutofit fontScale="85000" lnSpcReduction="10000"/>
          </a:bodyPr>
          <a:lstStyle/>
          <a:p>
            <a:r>
              <a:rPr lang="en-US" dirty="0" smtClean="0"/>
              <a:t>Estate tax on $15m gross estate = $3,864,000 due 9 months after death!</a:t>
            </a:r>
          </a:p>
          <a:p>
            <a:r>
              <a:rPr lang="en-US" dirty="0" smtClean="0"/>
              <a:t>However, gross estate can be reduced by $1.09m to $13.91m because of 2032A election</a:t>
            </a:r>
          </a:p>
          <a:p>
            <a:pPr lvl="1"/>
            <a:r>
              <a:rPr lang="en-US" dirty="0" smtClean="0"/>
              <a:t>Estate tax on $13.91m = $3,428,000</a:t>
            </a:r>
          </a:p>
          <a:p>
            <a:r>
              <a:rPr lang="en-US" dirty="0"/>
              <a:t>Moreover, payment of tax </a:t>
            </a:r>
            <a:r>
              <a:rPr lang="en-US" dirty="0" smtClean="0"/>
              <a:t>can be deferred under 6166</a:t>
            </a:r>
          </a:p>
          <a:p>
            <a:pPr lvl="1"/>
            <a:r>
              <a:rPr lang="en-US" dirty="0" smtClean="0"/>
              <a:t>Non-deferred tax = $246,473 due 9 months after death</a:t>
            </a:r>
          </a:p>
          <a:p>
            <a:pPr lvl="1"/>
            <a:r>
              <a:rPr lang="en-US" dirty="0" smtClean="0"/>
              <a:t>6166 deferred tax = $3,181,527</a:t>
            </a:r>
          </a:p>
          <a:p>
            <a:pPr lvl="1"/>
            <a:r>
              <a:rPr lang="en-US" dirty="0" smtClean="0"/>
              <a:t>Interest payments for 2015 -2028 = approx. $47,000 / year</a:t>
            </a:r>
          </a:p>
          <a:p>
            <a:pPr lvl="1"/>
            <a:r>
              <a:rPr lang="en-US" dirty="0" smtClean="0"/>
              <a:t>Installments for 2019 – 2028 = $318,153 / year</a:t>
            </a:r>
            <a:br>
              <a:rPr lang="en-US" dirty="0" smtClean="0"/>
            </a:br>
            <a:endParaRPr lang="en-US" dirty="0"/>
          </a:p>
        </p:txBody>
      </p:sp>
      <p:sp>
        <p:nvSpPr>
          <p:cNvPr id="4" name="Slide Number Placeholder 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18</a:t>
            </a:fld>
            <a:endParaRPr lang="en-US" dirty="0"/>
          </a:p>
        </p:txBody>
      </p:sp>
    </p:spTree>
    <p:extLst>
      <p:ext uri="{BB962C8B-B14F-4D97-AF65-F5344CB8AC3E}">
        <p14:creationId xmlns:p14="http://schemas.microsoft.com/office/powerpoint/2010/main" val="3305920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511629" y="152400"/>
            <a:ext cx="8229600" cy="1143000"/>
          </a:xfrm>
        </p:spPr>
        <p:txBody>
          <a:bodyPr>
            <a:normAutofit fontScale="90000"/>
          </a:bodyPr>
          <a:lstStyle/>
          <a:p>
            <a:r>
              <a:rPr lang="en-US" dirty="0" smtClean="0"/>
              <a:t>Scenario #2: Gomez survives and does some planning – AF Co. Before</a:t>
            </a:r>
            <a:endParaRPr lang="en-US" sz="3600" dirty="0"/>
          </a:p>
        </p:txBody>
      </p:sp>
      <p:sp>
        <p:nvSpPr>
          <p:cNvPr id="22" name="Oval 21"/>
          <p:cNvSpPr/>
          <p:nvPr/>
        </p:nvSpPr>
        <p:spPr>
          <a:xfrm>
            <a:off x="2893163" y="1981200"/>
            <a:ext cx="60198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t>AF Co, LLC</a:t>
            </a:r>
          </a:p>
          <a:p>
            <a:pPr algn="ctr"/>
            <a:endParaRPr lang="en-US" dirty="0" smtClean="0"/>
          </a:p>
          <a:p>
            <a:r>
              <a:rPr lang="en-US" b="1" dirty="0" smtClean="0"/>
              <a:t>Assets		              Key Employees</a:t>
            </a:r>
          </a:p>
          <a:p>
            <a:r>
              <a:rPr lang="en-US" dirty="0" smtClean="0"/>
              <a:t>Trucks/Equipment	</a:t>
            </a:r>
            <a:r>
              <a:rPr lang="en-US" dirty="0"/>
              <a:t> </a:t>
            </a:r>
            <a:r>
              <a:rPr lang="en-US" dirty="0" smtClean="0"/>
              <a:t>             Gomez</a:t>
            </a:r>
          </a:p>
          <a:p>
            <a:r>
              <a:rPr lang="en-US" dirty="0" smtClean="0"/>
              <a:t>Cattle; </a:t>
            </a:r>
            <a:r>
              <a:rPr lang="en-US" dirty="0"/>
              <a:t>	</a:t>
            </a:r>
            <a:r>
              <a:rPr lang="en-US" dirty="0" smtClean="0"/>
              <a:t>	              Lurch (L)</a:t>
            </a:r>
          </a:p>
          <a:p>
            <a:r>
              <a:rPr lang="en-US" dirty="0" smtClean="0"/>
              <a:t>Pumpkins                                Wednesday (W)</a:t>
            </a:r>
          </a:p>
          <a:p>
            <a:r>
              <a:rPr lang="en-US" dirty="0" smtClean="0"/>
              <a:t>Real Estate	              </a:t>
            </a:r>
            <a:r>
              <a:rPr lang="en-US" dirty="0" err="1" smtClean="0"/>
              <a:t>Pugsley</a:t>
            </a:r>
            <a:r>
              <a:rPr lang="en-US" dirty="0" smtClean="0"/>
              <a:t> (P)</a:t>
            </a:r>
          </a:p>
          <a:p>
            <a:pPr algn="ctr"/>
            <a:endParaRPr lang="en-US" b="1" dirty="0" smtClean="0"/>
          </a:p>
        </p:txBody>
      </p:sp>
      <p:sp>
        <p:nvSpPr>
          <p:cNvPr id="28" name="Oval 27"/>
          <p:cNvSpPr/>
          <p:nvPr/>
        </p:nvSpPr>
        <p:spPr>
          <a:xfrm>
            <a:off x="607163" y="16764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Owner</a:t>
            </a:r>
          </a:p>
          <a:p>
            <a:pPr algn="ctr"/>
            <a:r>
              <a:rPr lang="en-US" dirty="0" smtClean="0"/>
              <a:t>Gomez</a:t>
            </a:r>
            <a:endParaRPr lang="en-US" dirty="0"/>
          </a:p>
        </p:txBody>
      </p:sp>
      <p:cxnSp>
        <p:nvCxnSpPr>
          <p:cNvPr id="29" name="Straight Arrow Connector 28"/>
          <p:cNvCxnSpPr/>
          <p:nvPr/>
        </p:nvCxnSpPr>
        <p:spPr>
          <a:xfrm flipH="1" flipV="1">
            <a:off x="2261177" y="2590800"/>
            <a:ext cx="101298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12163" y="2318657"/>
            <a:ext cx="914400" cy="369332"/>
          </a:xfrm>
          <a:prstGeom prst="rect">
            <a:avLst/>
          </a:prstGeom>
          <a:noFill/>
        </p:spPr>
        <p:txBody>
          <a:bodyPr wrap="square" rtlCol="0">
            <a:spAutoFit/>
          </a:bodyPr>
          <a:lstStyle/>
          <a:p>
            <a:r>
              <a:rPr lang="en-US" dirty="0" smtClean="0"/>
              <a:t>100%</a:t>
            </a:r>
            <a:endParaRPr lang="en-US" dirty="0"/>
          </a:p>
        </p:txBody>
      </p:sp>
      <p:sp>
        <p:nvSpPr>
          <p:cNvPr id="31" name="Rectangle 30"/>
          <p:cNvSpPr/>
          <p:nvPr/>
        </p:nvSpPr>
        <p:spPr>
          <a:xfrm>
            <a:off x="530963" y="3429000"/>
            <a:ext cx="19812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t>Family Members</a:t>
            </a:r>
          </a:p>
          <a:p>
            <a:endParaRPr lang="en-US" sz="1600" dirty="0" smtClean="0"/>
          </a:p>
          <a:p>
            <a:r>
              <a:rPr lang="en-US" sz="1600" dirty="0" smtClean="0"/>
              <a:t>*Wednesday (2 kids)</a:t>
            </a:r>
          </a:p>
          <a:p>
            <a:endParaRPr lang="en-US" sz="1600" dirty="0" smtClean="0"/>
          </a:p>
          <a:p>
            <a:r>
              <a:rPr lang="en-US" sz="1600" dirty="0" smtClean="0"/>
              <a:t>Fester (1 kid)</a:t>
            </a:r>
          </a:p>
          <a:p>
            <a:endParaRPr lang="en-US" sz="1600" dirty="0" smtClean="0"/>
          </a:p>
          <a:p>
            <a:r>
              <a:rPr lang="en-US" sz="1600" dirty="0" smtClean="0"/>
              <a:t>*</a:t>
            </a:r>
            <a:r>
              <a:rPr lang="en-US" sz="1600" dirty="0" err="1" smtClean="0"/>
              <a:t>Pugsley</a:t>
            </a:r>
            <a:r>
              <a:rPr lang="en-US" sz="1600" dirty="0" smtClean="0"/>
              <a:t> (no kids)</a:t>
            </a:r>
          </a:p>
          <a:p>
            <a:endParaRPr lang="en-US" sz="1600" dirty="0" smtClean="0"/>
          </a:p>
          <a:p>
            <a:endParaRPr lang="en-US" sz="1600" dirty="0" smtClean="0"/>
          </a:p>
          <a:p>
            <a:r>
              <a:rPr lang="en-US" sz="1600" dirty="0" smtClean="0"/>
              <a:t>* = Works in AF Co.</a:t>
            </a:r>
          </a:p>
          <a:p>
            <a:pPr marL="285750" indent="-285750">
              <a:buFont typeface="Arial" charset="0"/>
              <a:buChar char="•"/>
            </a:pPr>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19</a:t>
            </a:fld>
            <a:endParaRPr lang="en-US" dirty="0"/>
          </a:p>
        </p:txBody>
      </p:sp>
    </p:spTree>
    <p:extLst>
      <p:ext uri="{BB962C8B-B14F-4D97-AF65-F5344CB8AC3E}">
        <p14:creationId xmlns:p14="http://schemas.microsoft.com/office/powerpoint/2010/main" val="222536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Life Cycle of a Business</a:t>
            </a:r>
            <a:endParaRPr lang="en-US" dirty="0"/>
          </a:p>
        </p:txBody>
      </p:sp>
      <p:sp>
        <p:nvSpPr>
          <p:cNvPr id="3" name="Content Placeholder 2"/>
          <p:cNvSpPr>
            <a:spLocks noGrp="1"/>
          </p:cNvSpPr>
          <p:nvPr>
            <p:ph idx="1"/>
          </p:nvPr>
        </p:nvSpPr>
        <p:spPr/>
        <p:txBody>
          <a:bodyPr>
            <a:normAutofit lnSpcReduction="10000"/>
          </a:bodyPr>
          <a:lstStyle/>
          <a:p>
            <a:r>
              <a:rPr lang="en-US" dirty="0" smtClean="0"/>
              <a:t>Start-up</a:t>
            </a:r>
          </a:p>
          <a:p>
            <a:r>
              <a:rPr lang="en-US" dirty="0" smtClean="0"/>
              <a:t>Expansion/Growth</a:t>
            </a:r>
          </a:p>
          <a:p>
            <a:r>
              <a:rPr lang="en-US" dirty="0" smtClean="0"/>
              <a:t>Financial Stability</a:t>
            </a:r>
          </a:p>
          <a:p>
            <a:r>
              <a:rPr lang="en-US" dirty="0" smtClean="0">
                <a:solidFill>
                  <a:srgbClr val="C00000"/>
                </a:solidFill>
              </a:rPr>
              <a:t>Transition of Management, Control and Ownership</a:t>
            </a:r>
          </a:p>
          <a:p>
            <a:pPr lvl="1"/>
            <a:r>
              <a:rPr lang="en-US" dirty="0" smtClean="0">
                <a:solidFill>
                  <a:srgbClr val="C00000"/>
                </a:solidFill>
              </a:rPr>
              <a:t>During Principal’s lifetime</a:t>
            </a:r>
          </a:p>
          <a:p>
            <a:pPr lvl="1"/>
            <a:r>
              <a:rPr lang="en-US" dirty="0" smtClean="0">
                <a:solidFill>
                  <a:srgbClr val="C00000"/>
                </a:solidFill>
              </a:rPr>
              <a:t>Upon Principal’s Retirement</a:t>
            </a:r>
          </a:p>
          <a:p>
            <a:pPr lvl="1"/>
            <a:r>
              <a:rPr lang="en-US" dirty="0" smtClean="0">
                <a:solidFill>
                  <a:srgbClr val="C00000"/>
                </a:solidFill>
              </a:rPr>
              <a:t>At Principal’s Death</a:t>
            </a:r>
          </a:p>
          <a:p>
            <a:r>
              <a:rPr lang="en-US" dirty="0" smtClean="0"/>
              <a:t>Continuation under new ownership vs. sale</a:t>
            </a:r>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a:t>
            </a:fld>
            <a:endParaRPr lang="en-US" dirty="0"/>
          </a:p>
        </p:txBody>
      </p:sp>
    </p:spTree>
    <p:extLst>
      <p:ext uri="{BB962C8B-B14F-4D97-AF65-F5344CB8AC3E}">
        <p14:creationId xmlns:p14="http://schemas.microsoft.com/office/powerpoint/2010/main" val="93693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of Restructuring</a:t>
            </a:r>
            <a:endParaRPr lang="en-US" sz="3600" dirty="0"/>
          </a:p>
        </p:txBody>
      </p:sp>
      <p:sp>
        <p:nvSpPr>
          <p:cNvPr id="3" name="Content Placeholder 2"/>
          <p:cNvSpPr>
            <a:spLocks noGrp="1"/>
          </p:cNvSpPr>
          <p:nvPr>
            <p:ph idx="1"/>
          </p:nvPr>
        </p:nvSpPr>
        <p:spPr/>
        <p:txBody>
          <a:bodyPr>
            <a:normAutofit lnSpcReduction="10000"/>
          </a:bodyPr>
          <a:lstStyle/>
          <a:p>
            <a:r>
              <a:rPr lang="en-US" sz="2900" dirty="0" smtClean="0"/>
              <a:t>Set up framework for all future planning</a:t>
            </a:r>
          </a:p>
          <a:p>
            <a:r>
              <a:rPr lang="en-US" sz="2900" dirty="0" smtClean="0"/>
              <a:t>Establish management, ownership and control structure that will survive Gomez and communicate the plan to the next generation</a:t>
            </a:r>
          </a:p>
          <a:p>
            <a:r>
              <a:rPr lang="en-US" sz="2900" dirty="0" smtClean="0"/>
              <a:t>Create mechanism to transfer growth during Gomez’s life to younger generation(s) to reduce estate tax</a:t>
            </a:r>
          </a:p>
          <a:p>
            <a:r>
              <a:rPr lang="en-US" sz="2900" dirty="0" smtClean="0"/>
              <a:t>Isolate operational liabilities</a:t>
            </a:r>
          </a:p>
          <a:p>
            <a:r>
              <a:rPr lang="en-US" sz="2900" dirty="0" smtClean="0"/>
              <a:t>Protect business operations from future outside creditors of Gomez and children</a:t>
            </a:r>
          </a:p>
          <a:p>
            <a:endParaRPr lang="en-US" sz="2900" dirty="0" smtClean="0"/>
          </a:p>
          <a:p>
            <a:pPr lvl="1"/>
            <a:endParaRPr lang="en-US" sz="2500"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20</a:t>
            </a:fld>
            <a:endParaRPr lang="en-US" dirty="0"/>
          </a:p>
        </p:txBody>
      </p:sp>
    </p:spTree>
    <p:extLst>
      <p:ext uri="{BB962C8B-B14F-4D97-AF65-F5344CB8AC3E}">
        <p14:creationId xmlns:p14="http://schemas.microsoft.com/office/powerpoint/2010/main" val="335957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7229" y="12954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a:t>
            </a:r>
            <a:r>
              <a:rPr lang="en-US" dirty="0" err="1" smtClean="0"/>
              <a:t>LLLP</a:t>
            </a:r>
            <a:endParaRPr lang="en-US" dirty="0" smtClean="0"/>
          </a:p>
          <a:p>
            <a:pPr algn="ctr"/>
            <a:r>
              <a:rPr lang="en-US" sz="1400" dirty="0" smtClean="0"/>
              <a:t>(Management Team)</a:t>
            </a:r>
            <a:endParaRPr lang="en-US" sz="1400" dirty="0"/>
          </a:p>
        </p:txBody>
      </p:sp>
      <p:sp>
        <p:nvSpPr>
          <p:cNvPr id="17" name="TextBox 16"/>
          <p:cNvSpPr txBox="1"/>
          <p:nvPr/>
        </p:nvSpPr>
        <p:spPr>
          <a:xfrm>
            <a:off x="835479" y="4828391"/>
            <a:ext cx="7581899" cy="2031325"/>
          </a:xfrm>
          <a:prstGeom prst="rect">
            <a:avLst/>
          </a:prstGeom>
          <a:noFill/>
        </p:spPr>
        <p:txBody>
          <a:bodyPr wrap="square" rtlCol="0">
            <a:spAutoFit/>
          </a:bodyPr>
          <a:lstStyle/>
          <a:p>
            <a:r>
              <a:rPr lang="en-US" u="sng" dirty="0" smtClean="0"/>
              <a:t>Benefits</a:t>
            </a:r>
          </a:p>
          <a:p>
            <a:pPr marL="342900" indent="-342900">
              <a:buAutoNum type="arabicPeriod"/>
            </a:pPr>
            <a:r>
              <a:rPr lang="en-US" dirty="0" smtClean="0"/>
              <a:t>Liabilities from each line of business are isolated</a:t>
            </a:r>
          </a:p>
          <a:p>
            <a:pPr marL="342900" indent="-342900">
              <a:buAutoNum type="arabicPeriod"/>
            </a:pPr>
            <a:r>
              <a:rPr lang="en-US" dirty="0" smtClean="0"/>
              <a:t>Ownership protected from outside creditors</a:t>
            </a:r>
          </a:p>
          <a:p>
            <a:pPr marL="342900" indent="-342900">
              <a:buAutoNum type="arabicPeriod"/>
            </a:pPr>
            <a:r>
              <a:rPr lang="en-US" dirty="0" smtClean="0"/>
              <a:t>Control isolated in GP, LLC</a:t>
            </a:r>
          </a:p>
          <a:p>
            <a:pPr marL="342900" indent="-342900">
              <a:buAutoNum type="arabicPeriod"/>
            </a:pPr>
            <a:r>
              <a:rPr lang="en-US" dirty="0" smtClean="0"/>
              <a:t>Management team of </a:t>
            </a:r>
            <a:r>
              <a:rPr lang="en-US" dirty="0" err="1" smtClean="0"/>
              <a:t>LLLP</a:t>
            </a:r>
            <a:r>
              <a:rPr lang="en-US" dirty="0" smtClean="0"/>
              <a:t> oversees all business lines</a:t>
            </a:r>
          </a:p>
          <a:p>
            <a:pPr marL="342900" indent="-342900">
              <a:buAutoNum type="arabicPeriod"/>
            </a:pPr>
            <a:r>
              <a:rPr lang="en-US" dirty="0" smtClean="0"/>
              <a:t>Individual managers of each sub-LLC manage individual business lines</a:t>
            </a:r>
          </a:p>
          <a:p>
            <a:pPr marL="342900" indent="-342900">
              <a:buAutoNum type="arabicPeriod"/>
            </a:pPr>
            <a:r>
              <a:rPr lang="en-US" dirty="0" smtClean="0"/>
              <a:t>LP interests allow for transfer now of future growth and income</a:t>
            </a:r>
            <a:endParaRPr lang="en-US" dirty="0"/>
          </a:p>
        </p:txBody>
      </p:sp>
      <p:sp>
        <p:nvSpPr>
          <p:cNvPr id="16" name="Oval 15"/>
          <p:cNvSpPr/>
          <p:nvPr/>
        </p:nvSpPr>
        <p:spPr>
          <a:xfrm>
            <a:off x="4495800" y="2993571"/>
            <a:ext cx="19050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Cattle, LLC</a:t>
            </a:r>
            <a:endParaRPr lang="en-US" dirty="0" smtClean="0"/>
          </a:p>
          <a:p>
            <a:pPr algn="ctr"/>
            <a:r>
              <a:rPr lang="en-US" sz="1400" dirty="0" smtClean="0"/>
              <a:t>Manager = Lurch</a:t>
            </a:r>
          </a:p>
          <a:p>
            <a:pPr algn="ctr"/>
            <a:r>
              <a:rPr lang="en-US" sz="1400" dirty="0" smtClean="0"/>
              <a:t>cattle</a:t>
            </a:r>
          </a:p>
        </p:txBody>
      </p:sp>
      <p:sp>
        <p:nvSpPr>
          <p:cNvPr id="19" name="Oval 18"/>
          <p:cNvSpPr/>
          <p:nvPr/>
        </p:nvSpPr>
        <p:spPr>
          <a:xfrm>
            <a:off x="6705600" y="2982685"/>
            <a:ext cx="21336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Investments, LLC</a:t>
            </a:r>
            <a:endParaRPr lang="en-US" dirty="0" smtClean="0"/>
          </a:p>
          <a:p>
            <a:pPr algn="ctr"/>
            <a:r>
              <a:rPr lang="en-US" sz="1400" dirty="0" smtClean="0"/>
              <a:t>Manager = </a:t>
            </a:r>
            <a:r>
              <a:rPr lang="en-US" sz="1400" dirty="0" err="1" smtClean="0"/>
              <a:t>Pugsley</a:t>
            </a:r>
            <a:endParaRPr lang="en-US" sz="1400" dirty="0" smtClean="0"/>
          </a:p>
          <a:p>
            <a:pPr algn="ctr"/>
            <a:r>
              <a:rPr lang="en-US" sz="1400" dirty="0" smtClean="0"/>
              <a:t>real estate</a:t>
            </a:r>
          </a:p>
        </p:txBody>
      </p:sp>
      <p:sp>
        <p:nvSpPr>
          <p:cNvPr id="3" name="TextBox 2"/>
          <p:cNvSpPr txBox="1"/>
          <p:nvPr/>
        </p:nvSpPr>
        <p:spPr>
          <a:xfrm>
            <a:off x="4762500" y="2291443"/>
            <a:ext cx="876299" cy="369332"/>
          </a:xfrm>
          <a:prstGeom prst="rect">
            <a:avLst/>
          </a:prstGeom>
          <a:noFill/>
        </p:spPr>
        <p:txBody>
          <a:bodyPr wrap="square" rtlCol="0">
            <a:spAutoFit/>
          </a:bodyPr>
          <a:lstStyle/>
          <a:p>
            <a:r>
              <a:rPr lang="en-US" dirty="0" smtClean="0"/>
              <a:t>100%</a:t>
            </a:r>
            <a:endParaRPr lang="en-US" dirty="0"/>
          </a:p>
        </p:txBody>
      </p:sp>
      <p:cxnSp>
        <p:nvCxnSpPr>
          <p:cNvPr id="8" name="Straight Connector 7"/>
          <p:cNvCxnSpPr/>
          <p:nvPr/>
        </p:nvCxnSpPr>
        <p:spPr>
          <a:xfrm>
            <a:off x="1104900" y="2710543"/>
            <a:ext cx="66675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0" y="2982685"/>
            <a:ext cx="19050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Pumpkins, LLC</a:t>
            </a:r>
            <a:endParaRPr lang="en-US" dirty="0" smtClean="0"/>
          </a:p>
          <a:p>
            <a:pPr algn="ctr"/>
            <a:r>
              <a:rPr lang="en-US" sz="1400" dirty="0" smtClean="0"/>
              <a:t>Manager = Wednesday</a:t>
            </a:r>
            <a:endParaRPr lang="en-US" sz="1400" dirty="0"/>
          </a:p>
          <a:p>
            <a:pPr algn="ctr"/>
            <a:r>
              <a:rPr lang="en-US" sz="1400" dirty="0" smtClean="0"/>
              <a:t>Pumpkins</a:t>
            </a:r>
          </a:p>
        </p:txBody>
      </p:sp>
      <p:sp>
        <p:nvSpPr>
          <p:cNvPr id="23" name="Oval 22"/>
          <p:cNvSpPr/>
          <p:nvPr/>
        </p:nvSpPr>
        <p:spPr>
          <a:xfrm>
            <a:off x="118258" y="2993571"/>
            <a:ext cx="20574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Trucking, LLC</a:t>
            </a:r>
            <a:endParaRPr lang="en-US" dirty="0" smtClean="0"/>
          </a:p>
          <a:p>
            <a:pPr algn="ctr"/>
            <a:r>
              <a:rPr lang="en-US" sz="1400" dirty="0" smtClean="0"/>
              <a:t>Manager = Gomez</a:t>
            </a:r>
          </a:p>
          <a:p>
            <a:pPr algn="ctr"/>
            <a:r>
              <a:rPr lang="en-US" sz="1400" dirty="0" smtClean="0"/>
              <a:t>Trucking; equipment</a:t>
            </a:r>
            <a:endParaRPr lang="en-US" sz="1400" dirty="0"/>
          </a:p>
          <a:p>
            <a:endParaRPr lang="en-US" u="sng" dirty="0" smtClean="0"/>
          </a:p>
        </p:txBody>
      </p:sp>
      <p:cxnSp>
        <p:nvCxnSpPr>
          <p:cNvPr id="12" name="Straight Arrow Connector 11"/>
          <p:cNvCxnSpPr/>
          <p:nvPr/>
        </p:nvCxnSpPr>
        <p:spPr>
          <a:xfrm>
            <a:off x="1104900" y="2710543"/>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64629" y="2699657"/>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0"/>
          </p:cNvCxnSpPr>
          <p:nvPr/>
        </p:nvCxnSpPr>
        <p:spPr>
          <a:xfrm>
            <a:off x="3238500" y="2732314"/>
            <a:ext cx="0" cy="25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72400" y="2699657"/>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2"/>
          </p:cNvCxnSpPr>
          <p:nvPr/>
        </p:nvCxnSpPr>
        <p:spPr>
          <a:xfrm>
            <a:off x="4626429" y="2209800"/>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26621" y="1306286"/>
            <a:ext cx="1257300" cy="91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endParaRPr lang="en-US" dirty="0"/>
          </a:p>
        </p:txBody>
      </p:sp>
      <p:sp>
        <p:nvSpPr>
          <p:cNvPr id="37" name="Oval 36"/>
          <p:cNvSpPr/>
          <p:nvPr/>
        </p:nvSpPr>
        <p:spPr>
          <a:xfrm>
            <a:off x="7051221" y="1295400"/>
            <a:ext cx="1257300" cy="91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Gomez</a:t>
            </a:r>
            <a:endParaRPr lang="en-US" dirty="0"/>
          </a:p>
        </p:txBody>
      </p:sp>
      <p:cxnSp>
        <p:nvCxnSpPr>
          <p:cNvPr id="39" name="Straight Arrow Connector 38"/>
          <p:cNvCxnSpPr>
            <a:stCxn id="7" idx="1"/>
            <a:endCxn id="36" idx="6"/>
          </p:cNvCxnSpPr>
          <p:nvPr/>
        </p:nvCxnSpPr>
        <p:spPr>
          <a:xfrm flipH="1">
            <a:off x="1983921" y="1752600"/>
            <a:ext cx="1423308" cy="1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7" idx="3"/>
            <a:endCxn id="37" idx="2"/>
          </p:cNvCxnSpPr>
          <p:nvPr/>
        </p:nvCxnSpPr>
        <p:spPr>
          <a:xfrm>
            <a:off x="5845629" y="1752600"/>
            <a:ext cx="1205592" cy="2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1390072"/>
            <a:ext cx="1181100" cy="369332"/>
          </a:xfrm>
          <a:prstGeom prst="rect">
            <a:avLst/>
          </a:prstGeom>
          <a:noFill/>
        </p:spPr>
        <p:txBody>
          <a:bodyPr wrap="square" rtlCol="0">
            <a:spAutoFit/>
          </a:bodyPr>
          <a:lstStyle/>
          <a:p>
            <a:r>
              <a:rPr lang="en-US" dirty="0" smtClean="0"/>
              <a:t>1% GP</a:t>
            </a:r>
            <a:endParaRPr lang="en-US" dirty="0"/>
          </a:p>
        </p:txBody>
      </p:sp>
      <p:sp>
        <p:nvSpPr>
          <p:cNvPr id="44" name="TextBox 43"/>
          <p:cNvSpPr txBox="1"/>
          <p:nvPr/>
        </p:nvSpPr>
        <p:spPr>
          <a:xfrm>
            <a:off x="5959928" y="1390072"/>
            <a:ext cx="976993" cy="369332"/>
          </a:xfrm>
          <a:prstGeom prst="rect">
            <a:avLst/>
          </a:prstGeom>
          <a:noFill/>
        </p:spPr>
        <p:txBody>
          <a:bodyPr wrap="square" rtlCol="0">
            <a:spAutoFit/>
          </a:bodyPr>
          <a:lstStyle/>
          <a:p>
            <a:r>
              <a:rPr lang="en-US" dirty="0" smtClean="0"/>
              <a:t>99% LP</a:t>
            </a:r>
            <a:endParaRPr lang="en-US" dirty="0"/>
          </a:p>
        </p:txBody>
      </p:sp>
      <p:sp>
        <p:nvSpPr>
          <p:cNvPr id="27" name="Title 1"/>
          <p:cNvSpPr>
            <a:spLocks noGrp="1"/>
          </p:cNvSpPr>
          <p:nvPr>
            <p:ph type="title"/>
          </p:nvPr>
        </p:nvSpPr>
        <p:spPr>
          <a:xfrm>
            <a:off x="511629" y="15751"/>
            <a:ext cx="8229600" cy="1143000"/>
          </a:xfrm>
        </p:spPr>
        <p:txBody>
          <a:bodyPr>
            <a:normAutofit fontScale="90000"/>
          </a:bodyPr>
          <a:lstStyle/>
          <a:p>
            <a:r>
              <a:rPr lang="en-US" dirty="0" smtClean="0"/>
              <a:t>Scenario #2: Gomez survives and does some planning</a:t>
            </a:r>
            <a:r>
              <a:rPr lang="en-US" dirty="0"/>
              <a:t> </a:t>
            </a:r>
            <a:r>
              <a:rPr lang="en-US" dirty="0" smtClean="0"/>
              <a:t>– AF Co. After</a:t>
            </a:r>
            <a:endParaRPr lang="en-US" sz="3600" dirty="0"/>
          </a:p>
        </p:txBody>
      </p:sp>
      <p:sp>
        <p:nvSpPr>
          <p:cNvPr id="4" name="Slide Number Placeholder 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21</a:t>
            </a:fld>
            <a:endParaRPr lang="en-US" dirty="0"/>
          </a:p>
        </p:txBody>
      </p:sp>
    </p:spTree>
    <p:extLst>
      <p:ext uri="{BB962C8B-B14F-4D97-AF65-F5344CB8AC3E}">
        <p14:creationId xmlns:p14="http://schemas.microsoft.com/office/powerpoint/2010/main" val="3466084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#3 – Gomez makes transfers during life (Pre-Gifts)</a:t>
            </a:r>
            <a:endParaRPr lang="en-US" dirty="0"/>
          </a:p>
        </p:txBody>
      </p:sp>
      <p:sp>
        <p:nvSpPr>
          <p:cNvPr id="3" name="Rectangle 2"/>
          <p:cNvSpPr/>
          <p:nvPr/>
        </p:nvSpPr>
        <p:spPr>
          <a:xfrm>
            <a:off x="3505200" y="22860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a:t>
            </a:r>
            <a:r>
              <a:rPr lang="en-US" dirty="0" err="1" smtClean="0"/>
              <a:t>LLLP</a:t>
            </a:r>
            <a:endParaRPr lang="en-US" dirty="0" smtClean="0"/>
          </a:p>
          <a:p>
            <a:pPr algn="ctr"/>
            <a:r>
              <a:rPr lang="en-US" sz="1400" dirty="0" smtClean="0"/>
              <a:t>Management Team</a:t>
            </a:r>
            <a:endParaRPr lang="en-US" sz="1400" dirty="0"/>
          </a:p>
        </p:txBody>
      </p:sp>
      <p:sp>
        <p:nvSpPr>
          <p:cNvPr id="4" name="Oval 3"/>
          <p:cNvSpPr/>
          <p:nvPr/>
        </p:nvSpPr>
        <p:spPr>
          <a:xfrm>
            <a:off x="4593771" y="3984171"/>
            <a:ext cx="19050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Cattle, LLC</a:t>
            </a:r>
            <a:endParaRPr lang="en-US" dirty="0" smtClean="0"/>
          </a:p>
          <a:p>
            <a:pPr algn="ctr"/>
            <a:r>
              <a:rPr lang="en-US" sz="1400" dirty="0" smtClean="0"/>
              <a:t>Manager = Lurch</a:t>
            </a:r>
          </a:p>
          <a:p>
            <a:pPr algn="ctr"/>
            <a:r>
              <a:rPr lang="en-US" sz="1400" dirty="0" smtClean="0"/>
              <a:t>cattle</a:t>
            </a:r>
          </a:p>
        </p:txBody>
      </p:sp>
      <p:sp>
        <p:nvSpPr>
          <p:cNvPr id="5" name="Oval 4"/>
          <p:cNvSpPr/>
          <p:nvPr/>
        </p:nvSpPr>
        <p:spPr>
          <a:xfrm>
            <a:off x="6803571" y="3973285"/>
            <a:ext cx="21336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Investments, LLC</a:t>
            </a:r>
            <a:endParaRPr lang="en-US" dirty="0" smtClean="0"/>
          </a:p>
          <a:p>
            <a:pPr algn="ctr"/>
            <a:r>
              <a:rPr lang="en-US" sz="1400" dirty="0" smtClean="0"/>
              <a:t>Manager = </a:t>
            </a:r>
            <a:r>
              <a:rPr lang="en-US" sz="1400" dirty="0" err="1" smtClean="0"/>
              <a:t>Pugsley</a:t>
            </a:r>
            <a:endParaRPr lang="en-US" sz="1400" dirty="0" smtClean="0"/>
          </a:p>
          <a:p>
            <a:pPr algn="ctr"/>
            <a:r>
              <a:rPr lang="en-US" sz="1400" dirty="0" smtClean="0"/>
              <a:t>real estate</a:t>
            </a:r>
          </a:p>
        </p:txBody>
      </p:sp>
      <p:sp>
        <p:nvSpPr>
          <p:cNvPr id="6" name="TextBox 5"/>
          <p:cNvSpPr txBox="1"/>
          <p:nvPr/>
        </p:nvSpPr>
        <p:spPr>
          <a:xfrm>
            <a:off x="4860471" y="3282043"/>
            <a:ext cx="876299" cy="369332"/>
          </a:xfrm>
          <a:prstGeom prst="rect">
            <a:avLst/>
          </a:prstGeom>
          <a:noFill/>
        </p:spPr>
        <p:txBody>
          <a:bodyPr wrap="square" rtlCol="0">
            <a:spAutoFit/>
          </a:bodyPr>
          <a:lstStyle/>
          <a:p>
            <a:r>
              <a:rPr lang="en-US" dirty="0" smtClean="0"/>
              <a:t>100%</a:t>
            </a:r>
            <a:endParaRPr lang="en-US" dirty="0"/>
          </a:p>
        </p:txBody>
      </p:sp>
      <p:cxnSp>
        <p:nvCxnSpPr>
          <p:cNvPr id="7" name="Straight Connector 6"/>
          <p:cNvCxnSpPr/>
          <p:nvPr/>
        </p:nvCxnSpPr>
        <p:spPr>
          <a:xfrm>
            <a:off x="1202871" y="3701143"/>
            <a:ext cx="66675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383971" y="3973285"/>
            <a:ext cx="1905000"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Pumpkins, LLC</a:t>
            </a:r>
            <a:endParaRPr lang="en-US" dirty="0" smtClean="0"/>
          </a:p>
          <a:p>
            <a:pPr algn="ctr"/>
            <a:r>
              <a:rPr lang="en-US" sz="1400" dirty="0" smtClean="0"/>
              <a:t>Manager = Wednesday</a:t>
            </a:r>
            <a:endParaRPr lang="en-US" sz="1400" dirty="0"/>
          </a:p>
          <a:p>
            <a:pPr algn="ctr"/>
            <a:r>
              <a:rPr lang="en-US" sz="1400" dirty="0" smtClean="0"/>
              <a:t>Pumpkins</a:t>
            </a:r>
          </a:p>
        </p:txBody>
      </p:sp>
      <p:sp>
        <p:nvSpPr>
          <p:cNvPr id="9" name="Oval 8"/>
          <p:cNvSpPr/>
          <p:nvPr/>
        </p:nvSpPr>
        <p:spPr>
          <a:xfrm>
            <a:off x="176893" y="3984171"/>
            <a:ext cx="2002971" cy="18070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AF Co. Trucking, LLC</a:t>
            </a:r>
            <a:endParaRPr lang="en-US" dirty="0" smtClean="0"/>
          </a:p>
          <a:p>
            <a:pPr algn="ctr"/>
            <a:r>
              <a:rPr lang="en-US" sz="1400" dirty="0" smtClean="0"/>
              <a:t>Manager = Gomez</a:t>
            </a:r>
          </a:p>
          <a:p>
            <a:pPr algn="ctr"/>
            <a:r>
              <a:rPr lang="en-US" sz="1400" dirty="0" smtClean="0"/>
              <a:t>Trucking; equipment</a:t>
            </a:r>
            <a:endParaRPr lang="en-US" sz="1400" dirty="0"/>
          </a:p>
          <a:p>
            <a:endParaRPr lang="en-US" u="sng" dirty="0" smtClean="0"/>
          </a:p>
        </p:txBody>
      </p:sp>
      <p:cxnSp>
        <p:nvCxnSpPr>
          <p:cNvPr id="10" name="Straight Arrow Connector 9"/>
          <p:cNvCxnSpPr>
            <a:endCxn id="9" idx="0"/>
          </p:cNvCxnSpPr>
          <p:nvPr/>
        </p:nvCxnSpPr>
        <p:spPr>
          <a:xfrm>
            <a:off x="1178378" y="3722914"/>
            <a:ext cx="1" cy="261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62600" y="3690257"/>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0"/>
          </p:cNvCxnSpPr>
          <p:nvPr/>
        </p:nvCxnSpPr>
        <p:spPr>
          <a:xfrm>
            <a:off x="3336471" y="3722914"/>
            <a:ext cx="0" cy="25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870371" y="3690257"/>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2"/>
          </p:cNvCxnSpPr>
          <p:nvPr/>
        </p:nvCxnSpPr>
        <p:spPr>
          <a:xfrm>
            <a:off x="4724400" y="3200400"/>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24592" y="2296886"/>
            <a:ext cx="1257300" cy="91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endParaRPr lang="en-US" dirty="0"/>
          </a:p>
        </p:txBody>
      </p:sp>
      <p:sp>
        <p:nvSpPr>
          <p:cNvPr id="16" name="Oval 15"/>
          <p:cNvSpPr/>
          <p:nvPr/>
        </p:nvSpPr>
        <p:spPr>
          <a:xfrm>
            <a:off x="7149192" y="2286000"/>
            <a:ext cx="1257300" cy="91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Gomez</a:t>
            </a:r>
            <a:endParaRPr lang="en-US" dirty="0"/>
          </a:p>
        </p:txBody>
      </p:sp>
      <p:cxnSp>
        <p:nvCxnSpPr>
          <p:cNvPr id="17" name="Straight Arrow Connector 16"/>
          <p:cNvCxnSpPr>
            <a:stCxn id="3" idx="1"/>
            <a:endCxn id="15" idx="6"/>
          </p:cNvCxnSpPr>
          <p:nvPr/>
        </p:nvCxnSpPr>
        <p:spPr>
          <a:xfrm flipH="1">
            <a:off x="2081892" y="2743200"/>
            <a:ext cx="1423308" cy="1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3"/>
            <a:endCxn id="16" idx="2"/>
          </p:cNvCxnSpPr>
          <p:nvPr/>
        </p:nvCxnSpPr>
        <p:spPr>
          <a:xfrm>
            <a:off x="5943600" y="2743200"/>
            <a:ext cx="1205592" cy="2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5371" y="2380672"/>
            <a:ext cx="1181100" cy="369332"/>
          </a:xfrm>
          <a:prstGeom prst="rect">
            <a:avLst/>
          </a:prstGeom>
          <a:noFill/>
        </p:spPr>
        <p:txBody>
          <a:bodyPr wrap="square" rtlCol="0">
            <a:spAutoFit/>
          </a:bodyPr>
          <a:lstStyle/>
          <a:p>
            <a:r>
              <a:rPr lang="en-US" dirty="0" smtClean="0"/>
              <a:t>1% GP</a:t>
            </a:r>
            <a:endParaRPr lang="en-US" dirty="0"/>
          </a:p>
        </p:txBody>
      </p:sp>
      <p:sp>
        <p:nvSpPr>
          <p:cNvPr id="20" name="TextBox 19"/>
          <p:cNvSpPr txBox="1"/>
          <p:nvPr/>
        </p:nvSpPr>
        <p:spPr>
          <a:xfrm>
            <a:off x="6057899" y="2380672"/>
            <a:ext cx="976993" cy="369332"/>
          </a:xfrm>
          <a:prstGeom prst="rect">
            <a:avLst/>
          </a:prstGeom>
          <a:noFill/>
        </p:spPr>
        <p:txBody>
          <a:bodyPr wrap="square" rtlCol="0">
            <a:spAutoFit/>
          </a:bodyPr>
          <a:lstStyle/>
          <a:p>
            <a:r>
              <a:rPr lang="en-US" dirty="0" smtClean="0"/>
              <a:t>99% LP</a:t>
            </a:r>
            <a:endParaRPr lang="en-US" dirty="0"/>
          </a:p>
        </p:txBody>
      </p:sp>
      <p:sp>
        <p:nvSpPr>
          <p:cNvPr id="22" name="Slide Number Placeholder 21"/>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22</a:t>
            </a:fld>
            <a:endParaRPr lang="en-US" dirty="0"/>
          </a:p>
        </p:txBody>
      </p:sp>
    </p:spTree>
    <p:extLst>
      <p:ext uri="{BB962C8B-B14F-4D97-AF65-F5344CB8AC3E}">
        <p14:creationId xmlns:p14="http://schemas.microsoft.com/office/powerpoint/2010/main" val="1272273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Lifetime Gifts to Reduce the Estate Tax</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800" dirty="0" smtClean="0"/>
              <a:t>Future growth and income is accumulated in </a:t>
            </a:r>
            <a:r>
              <a:rPr lang="en-US" sz="2800" dirty="0" err="1" smtClean="0"/>
              <a:t>donee’s</a:t>
            </a:r>
            <a:r>
              <a:rPr lang="en-US" sz="2800" dirty="0" smtClean="0"/>
              <a:t> estate, not donor’s estate</a:t>
            </a:r>
          </a:p>
          <a:p>
            <a:r>
              <a:rPr lang="en-US" sz="2800" dirty="0" smtClean="0"/>
              <a:t>Valuation discounts are available for transfers of entity interests</a:t>
            </a:r>
          </a:p>
          <a:p>
            <a:pPr lvl="1"/>
            <a:r>
              <a:rPr lang="en-US" dirty="0" smtClean="0"/>
              <a:t>Minority interests; lack of marketability </a:t>
            </a:r>
          </a:p>
          <a:p>
            <a:pPr lvl="1"/>
            <a:r>
              <a:rPr lang="en-US" dirty="0" smtClean="0"/>
              <a:t>Discounts can be substantial (30%+)</a:t>
            </a:r>
          </a:p>
          <a:p>
            <a:r>
              <a:rPr lang="en-US" sz="2800" dirty="0" smtClean="0"/>
              <a:t>No tax due at the time of the gifts if the value of the gifts are less than Gomez’s lifetime exemption</a:t>
            </a:r>
          </a:p>
          <a:p>
            <a:r>
              <a:rPr lang="en-US" sz="2800" dirty="0" smtClean="0"/>
              <a:t>Remember: Transferring ownership does not necessarily mean transferring control</a:t>
            </a:r>
          </a:p>
          <a:p>
            <a:r>
              <a:rPr lang="en-US" sz="2800" dirty="0" smtClean="0"/>
              <a:t>Must relinquish absolute control over GP interest</a:t>
            </a:r>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23</a:t>
            </a:fld>
            <a:endParaRPr lang="en-US" dirty="0"/>
          </a:p>
        </p:txBody>
      </p:sp>
    </p:spTree>
    <p:extLst>
      <p:ext uri="{BB962C8B-B14F-4D97-AF65-F5344CB8AC3E}">
        <p14:creationId xmlns:p14="http://schemas.microsoft.com/office/powerpoint/2010/main" val="2595280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Lifetime Gifts to Reduce the Estate Tax (cont.)</a:t>
            </a:r>
            <a:endParaRPr lang="en-US" dirty="0"/>
          </a:p>
        </p:txBody>
      </p:sp>
      <p:sp>
        <p:nvSpPr>
          <p:cNvPr id="3" name="Content Placeholder 2"/>
          <p:cNvSpPr>
            <a:spLocks noGrp="1"/>
          </p:cNvSpPr>
          <p:nvPr>
            <p:ph idx="1"/>
          </p:nvPr>
        </p:nvSpPr>
        <p:spPr>
          <a:xfrm>
            <a:off x="228600" y="1600200"/>
            <a:ext cx="8763000" cy="4953000"/>
          </a:xfrm>
        </p:spPr>
        <p:txBody>
          <a:bodyPr>
            <a:normAutofit fontScale="92500" lnSpcReduction="20000"/>
          </a:bodyPr>
          <a:lstStyle/>
          <a:p>
            <a:r>
              <a:rPr lang="en-US" sz="2000" dirty="0"/>
              <a:t>EXAMPLE: </a:t>
            </a:r>
            <a:r>
              <a:rPr lang="en-US" sz="2000" dirty="0" smtClean="0"/>
              <a:t>AF Co. </a:t>
            </a:r>
            <a:r>
              <a:rPr lang="en-US" sz="2000" dirty="0"/>
              <a:t>is worth $14 million in </a:t>
            </a:r>
            <a:r>
              <a:rPr lang="en-US" sz="2000" dirty="0" smtClean="0"/>
              <a:t>2014 </a:t>
            </a:r>
            <a:r>
              <a:rPr lang="en-US" sz="2000" dirty="0"/>
              <a:t>and </a:t>
            </a:r>
            <a:r>
              <a:rPr lang="en-US" sz="2000" dirty="0" smtClean="0"/>
              <a:t>Gomez </a:t>
            </a:r>
            <a:r>
              <a:rPr lang="en-US" sz="2000" dirty="0"/>
              <a:t>has $1 million of other assets.  Assume </a:t>
            </a:r>
            <a:r>
              <a:rPr lang="en-US" sz="2000" dirty="0" smtClean="0"/>
              <a:t>AF Co. </a:t>
            </a:r>
            <a:r>
              <a:rPr lang="en-US" sz="2000" dirty="0"/>
              <a:t>grows 50% to $21 million and </a:t>
            </a:r>
            <a:r>
              <a:rPr lang="en-US" sz="2000" dirty="0" smtClean="0"/>
              <a:t>Gomez’s </a:t>
            </a:r>
            <a:r>
              <a:rPr lang="en-US" sz="2000" dirty="0"/>
              <a:t>other assets grow to $1.5m million by his death in 2020.  </a:t>
            </a:r>
          </a:p>
          <a:p>
            <a:pPr lvl="1"/>
            <a:r>
              <a:rPr lang="en-US" sz="2000" b="1" i="1" dirty="0" smtClean="0"/>
              <a:t>Without restructuring &amp; </a:t>
            </a:r>
            <a:r>
              <a:rPr lang="en-US" sz="2000" b="1" i="1" dirty="0"/>
              <a:t>lifetime </a:t>
            </a:r>
            <a:r>
              <a:rPr lang="en-US" sz="2000" b="1" i="1" dirty="0" smtClean="0"/>
              <a:t>gifts:</a:t>
            </a:r>
            <a:r>
              <a:rPr lang="en-US" sz="2000" dirty="0" smtClean="0"/>
              <a:t> Gomez’s </a:t>
            </a:r>
            <a:r>
              <a:rPr lang="en-US" sz="2000" dirty="0"/>
              <a:t>estate tax is projected to be $22.5m - $</a:t>
            </a:r>
            <a:r>
              <a:rPr lang="en-US" sz="2000" dirty="0" smtClean="0"/>
              <a:t>6.0m </a:t>
            </a:r>
            <a:r>
              <a:rPr lang="en-US" sz="2000" dirty="0"/>
              <a:t>(projected inflation-adjusted exemption in 2020) x 40% = $</a:t>
            </a:r>
            <a:r>
              <a:rPr lang="en-US" sz="2000" dirty="0" smtClean="0"/>
              <a:t>6.6m</a:t>
            </a:r>
            <a:r>
              <a:rPr lang="en-US" sz="2000" dirty="0"/>
              <a:t>.  </a:t>
            </a:r>
          </a:p>
          <a:p>
            <a:pPr lvl="1"/>
            <a:r>
              <a:rPr lang="en-US" sz="2000" b="1" i="1" dirty="0"/>
              <a:t>With </a:t>
            </a:r>
            <a:r>
              <a:rPr lang="en-US" sz="2000" b="1" dirty="0" smtClean="0"/>
              <a:t>restructuring </a:t>
            </a:r>
            <a:r>
              <a:rPr lang="en-US" sz="2000" b="1" i="1" dirty="0" smtClean="0"/>
              <a:t>and a </a:t>
            </a:r>
            <a:r>
              <a:rPr lang="en-US" sz="2000" b="1" i="1" dirty="0"/>
              <a:t>gift in </a:t>
            </a:r>
            <a:r>
              <a:rPr lang="en-US" sz="2000" b="1" i="1" dirty="0" smtClean="0"/>
              <a:t>2014:  </a:t>
            </a:r>
            <a:r>
              <a:rPr lang="en-US" sz="2000" dirty="0" smtClean="0"/>
              <a:t>Assuming a 35% discount is applicable, Gomez could transfer a 19.56% LP interest for the benefit of each of his children (total = 58.7% LP) to use his $5.34m exemption.  At death, Gomez’s estate tax would be calculated as follows:</a:t>
            </a:r>
          </a:p>
          <a:p>
            <a:pPr marL="914400" lvl="2" indent="0">
              <a:buNone/>
            </a:pPr>
            <a:r>
              <a:rPr lang="en-US" sz="1800" dirty="0" smtClean="0"/>
              <a:t>$1,500,000 other assets </a:t>
            </a:r>
          </a:p>
          <a:p>
            <a:pPr marL="914400" lvl="2" indent="0">
              <a:buNone/>
            </a:pPr>
            <a:r>
              <a:rPr lang="en-US" sz="1800" dirty="0" smtClean="0"/>
              <a:t>+$5,500,950 for 40.3% LP interest (assuming 35% discount)</a:t>
            </a:r>
          </a:p>
          <a:p>
            <a:pPr marL="914400" lvl="2" indent="0">
              <a:buNone/>
            </a:pPr>
            <a:r>
              <a:rPr lang="en-US" sz="1800" u="sng" dirty="0" smtClean="0"/>
              <a:t>+$105,000 for interest in GP, LLC (assuming 50% interest in GP, LLC and no discounts)</a:t>
            </a:r>
          </a:p>
          <a:p>
            <a:pPr marL="914400" lvl="2" indent="0">
              <a:buNone/>
            </a:pPr>
            <a:r>
              <a:rPr lang="en-US" sz="1800" dirty="0" smtClean="0"/>
              <a:t>$7,105,950 Gross Estate</a:t>
            </a:r>
          </a:p>
          <a:p>
            <a:pPr marL="914400" lvl="2" indent="0">
              <a:buNone/>
            </a:pPr>
            <a:r>
              <a:rPr lang="en-US" sz="1800" u="sng" dirty="0" smtClean="0"/>
              <a:t>- $660,000 remaining exemption (</a:t>
            </a:r>
            <a:r>
              <a:rPr lang="en-US" sz="1800" u="sng" dirty="0" err="1" smtClean="0"/>
              <a:t>COI</a:t>
            </a:r>
            <a:r>
              <a:rPr lang="en-US" sz="1800" u="sng" dirty="0" smtClean="0"/>
              <a:t> adjusted exemption in 2020)</a:t>
            </a:r>
          </a:p>
          <a:p>
            <a:pPr marL="914400" lvl="2" indent="0">
              <a:buNone/>
            </a:pPr>
            <a:r>
              <a:rPr lang="en-US" sz="1800" dirty="0" smtClean="0"/>
              <a:t>$6,445,950 taxable estate</a:t>
            </a:r>
          </a:p>
          <a:p>
            <a:pPr marL="914400" lvl="2" indent="0">
              <a:buNone/>
            </a:pPr>
            <a:r>
              <a:rPr lang="en-US" sz="1800" u="sng" dirty="0" smtClean="0"/>
              <a:t>X 40% estate tax rate</a:t>
            </a:r>
          </a:p>
          <a:p>
            <a:pPr marL="914400" lvl="2" indent="0">
              <a:buNone/>
            </a:pPr>
            <a:r>
              <a:rPr lang="en-US" sz="1800" b="1" dirty="0" smtClean="0"/>
              <a:t>$2,578,380 estate tax</a:t>
            </a:r>
          </a:p>
          <a:p>
            <a:pPr lvl="2"/>
            <a:endParaRPr lang="en-US" sz="1600" dirty="0" smtClean="0"/>
          </a:p>
          <a:p>
            <a:endParaRPr lang="en-US" sz="2000"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24</a:t>
            </a:fld>
            <a:endParaRPr lang="en-US" dirty="0"/>
          </a:p>
        </p:txBody>
      </p:sp>
    </p:spTree>
    <p:extLst>
      <p:ext uri="{BB962C8B-B14F-4D97-AF65-F5344CB8AC3E}">
        <p14:creationId xmlns:p14="http://schemas.microsoft.com/office/powerpoint/2010/main" val="84551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Lifetime Gifts to Reduce the Estate Tax (cont.)</a:t>
            </a:r>
            <a:endParaRPr lang="en-US" dirty="0"/>
          </a:p>
        </p:txBody>
      </p:sp>
      <p:sp>
        <p:nvSpPr>
          <p:cNvPr id="3" name="Content Placeholder 2"/>
          <p:cNvSpPr>
            <a:spLocks noGrp="1"/>
          </p:cNvSpPr>
          <p:nvPr>
            <p:ph idx="1"/>
          </p:nvPr>
        </p:nvSpPr>
        <p:spPr>
          <a:xfrm>
            <a:off x="457200" y="1600200"/>
            <a:ext cx="8382000" cy="4953000"/>
          </a:xfrm>
        </p:spPr>
        <p:txBody>
          <a:bodyPr>
            <a:normAutofit/>
          </a:bodyPr>
          <a:lstStyle/>
          <a:p>
            <a:pPr lvl="2"/>
            <a:endParaRPr lang="en-US" sz="1600" dirty="0" smtClean="0"/>
          </a:p>
          <a:p>
            <a:endParaRPr lang="en-US" sz="2000"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88655096"/>
              </p:ext>
            </p:extLst>
          </p:nvPr>
        </p:nvGraphicFramePr>
        <p:xfrm>
          <a:off x="1143000" y="1905000"/>
          <a:ext cx="7010400" cy="3137799"/>
        </p:xfrm>
        <a:graphic>
          <a:graphicData uri="http://schemas.openxmlformats.org/drawingml/2006/table">
            <a:tbl>
              <a:tblPr firstRow="1" bandRow="1">
                <a:tableStyleId>{5C22544A-7EE6-4342-B048-85BDC9FD1C3A}</a:tableStyleId>
              </a:tblPr>
              <a:tblGrid>
                <a:gridCol w="2336800"/>
                <a:gridCol w="2336800"/>
                <a:gridCol w="2336800"/>
              </a:tblGrid>
              <a:tr h="762000">
                <a:tc>
                  <a:txBody>
                    <a:bodyPr/>
                    <a:lstStyle/>
                    <a:p>
                      <a:endParaRPr lang="en-US" dirty="0"/>
                    </a:p>
                  </a:txBody>
                  <a:tcPr/>
                </a:tc>
                <a:tc>
                  <a:txBody>
                    <a:bodyPr/>
                    <a:lstStyle/>
                    <a:p>
                      <a:r>
                        <a:rPr lang="en-US" sz="2800" dirty="0" smtClean="0"/>
                        <a:t>Without Lifetime Gifts</a:t>
                      </a:r>
                      <a:endParaRPr lang="en-US" sz="2800" dirty="0"/>
                    </a:p>
                  </a:txBody>
                  <a:tcPr/>
                </a:tc>
                <a:tc>
                  <a:txBody>
                    <a:bodyPr/>
                    <a:lstStyle/>
                    <a:p>
                      <a:r>
                        <a:rPr lang="en-US" sz="2800" dirty="0" smtClean="0"/>
                        <a:t>With Lifetime Gifts</a:t>
                      </a:r>
                      <a:endParaRPr lang="en-US" sz="2800" dirty="0"/>
                    </a:p>
                  </a:txBody>
                  <a:tcPr/>
                </a:tc>
              </a:tr>
              <a:tr h="804438">
                <a:tc>
                  <a:txBody>
                    <a:bodyPr/>
                    <a:lstStyle/>
                    <a:p>
                      <a:r>
                        <a:rPr lang="en-US" sz="2800" dirty="0" smtClean="0"/>
                        <a:t>Estate Tax</a:t>
                      </a:r>
                      <a:endParaRPr lang="en-US" sz="2800" dirty="0"/>
                    </a:p>
                  </a:txBody>
                  <a:tcPr/>
                </a:tc>
                <a:tc>
                  <a:txBody>
                    <a:bodyPr/>
                    <a:lstStyle/>
                    <a:p>
                      <a:r>
                        <a:rPr lang="en-US" sz="2800" dirty="0" smtClean="0"/>
                        <a:t>$6,600,000</a:t>
                      </a:r>
                      <a:endParaRPr lang="en-US" sz="2800" dirty="0"/>
                    </a:p>
                  </a:txBody>
                  <a:tcPr/>
                </a:tc>
                <a:tc>
                  <a:txBody>
                    <a:bodyPr/>
                    <a:lstStyle/>
                    <a:p>
                      <a:r>
                        <a:rPr lang="en-US" sz="2800" dirty="0" smtClean="0"/>
                        <a:t>$2,578,380</a:t>
                      </a:r>
                      <a:endParaRPr lang="en-US" sz="2800" dirty="0"/>
                    </a:p>
                  </a:txBody>
                  <a:tcPr/>
                </a:tc>
              </a:tr>
              <a:tr h="1388481">
                <a:tc>
                  <a:txBody>
                    <a:bodyPr/>
                    <a:lstStyle/>
                    <a:p>
                      <a:r>
                        <a:rPr lang="en-US" sz="2800" dirty="0" smtClean="0"/>
                        <a:t>Net Amount passing to heirs</a:t>
                      </a:r>
                      <a:endParaRPr lang="en-US" sz="2800" dirty="0"/>
                    </a:p>
                  </a:txBody>
                  <a:tcPr/>
                </a:tc>
                <a:tc>
                  <a:txBody>
                    <a:bodyPr/>
                    <a:lstStyle/>
                    <a:p>
                      <a:r>
                        <a:rPr lang="en-US" sz="2800" dirty="0" smtClean="0"/>
                        <a:t>$15,900,000</a:t>
                      </a:r>
                      <a:endParaRPr lang="en-US" sz="2800" dirty="0"/>
                    </a:p>
                  </a:txBody>
                  <a:tcPr/>
                </a:tc>
                <a:tc>
                  <a:txBody>
                    <a:bodyPr/>
                    <a:lstStyle/>
                    <a:p>
                      <a:r>
                        <a:rPr lang="en-US" sz="2800" dirty="0" smtClean="0"/>
                        <a:t>$19,921,620</a:t>
                      </a:r>
                      <a:endParaRPr lang="en-US" sz="2800" dirty="0"/>
                    </a:p>
                  </a:txBody>
                  <a:tcPr/>
                </a:tc>
              </a:tr>
            </a:tbl>
          </a:graphicData>
        </a:graphic>
      </p:graphicFrame>
      <p:sp>
        <p:nvSpPr>
          <p:cNvPr id="7" name="Title 1"/>
          <p:cNvSpPr txBox="1">
            <a:spLocks/>
          </p:cNvSpPr>
          <p:nvPr/>
        </p:nvSpPr>
        <p:spPr>
          <a:xfrm>
            <a:off x="457200" y="51816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Total tax savings = $4,021,620</a:t>
            </a:r>
            <a:endParaRPr lang="en-US" dirty="0">
              <a:solidFill>
                <a:srgbClr val="FF0000"/>
              </a:solidFill>
            </a:endParaRPr>
          </a:p>
        </p:txBody>
      </p:sp>
    </p:spTree>
    <p:extLst>
      <p:ext uri="{BB962C8B-B14F-4D97-AF65-F5344CB8AC3E}">
        <p14:creationId xmlns:p14="http://schemas.microsoft.com/office/powerpoint/2010/main" val="1253489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200" dirty="0" smtClean="0">
                <a:latin typeface="+mj-lt"/>
                <a:ea typeface="Verdana" pitchFamily="34" charset="0"/>
                <a:cs typeface="Verdana" pitchFamily="34" charset="0"/>
              </a:rPr>
              <a:t>Equitable (not equal) treatment of family members</a:t>
            </a:r>
            <a:r>
              <a:rPr lang="en-US" sz="3200" dirty="0" smtClean="0">
                <a:latin typeface="+mj-lt"/>
              </a:rPr>
              <a:t/>
            </a:r>
            <a:br>
              <a:rPr lang="en-US" sz="3200" dirty="0" smtClean="0">
                <a:latin typeface="+mj-lt"/>
              </a:rPr>
            </a:br>
            <a:endParaRPr lang="en-US" sz="3200" dirty="0">
              <a:latin typeface="+mj-lt"/>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endParaRPr lang="en-US" dirty="0" smtClean="0"/>
          </a:p>
          <a:p>
            <a:r>
              <a:rPr lang="en-US" dirty="0" smtClean="0"/>
              <a:t>One of the most difficult issues to deal with is how to handle those working in the business vs. those not working (and often, not interested) in the business</a:t>
            </a:r>
          </a:p>
          <a:p>
            <a:r>
              <a:rPr lang="en-US" dirty="0" smtClean="0"/>
              <a:t>Possible solutions</a:t>
            </a:r>
          </a:p>
          <a:p>
            <a:pPr lvl="1"/>
            <a:r>
              <a:rPr lang="en-US" dirty="0" smtClean="0"/>
              <a:t>Employment agreement with bonuses/retirement contributions to reward those working in the business</a:t>
            </a:r>
          </a:p>
          <a:p>
            <a:pPr lvl="1"/>
            <a:r>
              <a:rPr lang="en-US" dirty="0"/>
              <a:t>Unequal ownership</a:t>
            </a:r>
          </a:p>
          <a:p>
            <a:pPr lvl="2"/>
            <a:r>
              <a:rPr lang="en-US" dirty="0" smtClean="0"/>
              <a:t>Business ownership </a:t>
            </a:r>
            <a:r>
              <a:rPr lang="en-US" dirty="0"/>
              <a:t>can pass to selected beneficiaries while others receive non-business assets of equivalent value, such as life insurance </a:t>
            </a:r>
            <a:r>
              <a:rPr lang="en-US" dirty="0" smtClean="0"/>
              <a:t>proceeds</a:t>
            </a:r>
          </a:p>
          <a:p>
            <a:pPr lvl="2"/>
            <a:r>
              <a:rPr lang="en-US" dirty="0" smtClean="0"/>
              <a:t>Divide into voting and non-voting interests so that control is transferred to those involved in the business</a:t>
            </a:r>
          </a:p>
          <a:p>
            <a:pPr lvl="1"/>
            <a:r>
              <a:rPr lang="en-US" dirty="0" smtClean="0"/>
              <a:t>Buy-out agreement which fixes method for establishing value and payment terms</a:t>
            </a:r>
          </a:p>
          <a:p>
            <a:pPr lvl="1"/>
            <a:r>
              <a:rPr lang="en-US" dirty="0" smtClean="0"/>
              <a:t>Fixed value interests can be given to family members who are not active in the business to provide a consistent return and shift the benefit of growth to the active members</a:t>
            </a:r>
          </a:p>
          <a:p>
            <a:pPr lvl="1"/>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26</a:t>
            </a:fld>
            <a:endParaRPr lang="en-US" dirty="0"/>
          </a:p>
        </p:txBody>
      </p:sp>
    </p:spTree>
    <p:extLst>
      <p:ext uri="{BB962C8B-B14F-4D97-AF65-F5344CB8AC3E}">
        <p14:creationId xmlns:p14="http://schemas.microsoft.com/office/powerpoint/2010/main" val="2935927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lvl="1" algn="ctr" rtl="0">
              <a:spcBef>
                <a:spcPct val="0"/>
              </a:spcBef>
            </a:pPr>
            <a:r>
              <a:rPr lang="en-US" sz="3600" dirty="0" smtClean="0">
                <a:latin typeface="+mj-lt"/>
                <a:ea typeface="Verdana" pitchFamily="34" charset="0"/>
                <a:cs typeface="Verdana" pitchFamily="34" charset="0"/>
              </a:rPr>
              <a:t>Who should receive the gifts?</a:t>
            </a:r>
            <a:r>
              <a:rPr lang="en-US" sz="2400" dirty="0" smtClean="0">
                <a:latin typeface="+mj-lt"/>
                <a:ea typeface="Verdana" pitchFamily="34" charset="0"/>
                <a:cs typeface="Verdana" pitchFamily="34" charset="0"/>
              </a:rPr>
              <a:t> </a:t>
            </a:r>
            <a:r>
              <a:rPr lang="en-US" dirty="0" smtClean="0"/>
              <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94125626"/>
              </p:ext>
            </p:extLst>
          </p:nvPr>
        </p:nvGraphicFramePr>
        <p:xfrm>
          <a:off x="533400" y="914400"/>
          <a:ext cx="8001000" cy="5750560"/>
        </p:xfrm>
        <a:graphic>
          <a:graphicData uri="http://schemas.openxmlformats.org/drawingml/2006/table">
            <a:tbl>
              <a:tblPr firstRow="1" bandRow="1">
                <a:tableStyleId>{5C22544A-7EE6-4342-B048-85BDC9FD1C3A}</a:tableStyleId>
              </a:tblPr>
              <a:tblGrid>
                <a:gridCol w="1905000"/>
                <a:gridCol w="3048000"/>
                <a:gridCol w="3048000"/>
              </a:tblGrid>
              <a:tr h="370840">
                <a:tc>
                  <a:txBody>
                    <a:bodyPr/>
                    <a:lstStyle/>
                    <a:p>
                      <a:endParaRPr lang="en-US" dirty="0"/>
                    </a:p>
                  </a:txBody>
                  <a:tcPr/>
                </a:tc>
                <a:tc>
                  <a:txBody>
                    <a:bodyPr/>
                    <a:lstStyle/>
                    <a:p>
                      <a:r>
                        <a:rPr lang="en-US" dirty="0" smtClean="0"/>
                        <a:t>Individual</a:t>
                      </a:r>
                      <a:endParaRPr lang="en-US" dirty="0"/>
                    </a:p>
                  </a:txBody>
                  <a:tcPr/>
                </a:tc>
                <a:tc>
                  <a:txBody>
                    <a:bodyPr/>
                    <a:lstStyle/>
                    <a:p>
                      <a:r>
                        <a:rPr lang="en-US" dirty="0" smtClean="0"/>
                        <a:t>Trust</a:t>
                      </a:r>
                      <a:endParaRPr lang="en-US" dirty="0"/>
                    </a:p>
                  </a:txBody>
                  <a:tcPr/>
                </a:tc>
              </a:tr>
              <a:tr h="370840">
                <a:tc>
                  <a:txBody>
                    <a:bodyPr/>
                    <a:lstStyle/>
                    <a:p>
                      <a:r>
                        <a:rPr lang="en-US" sz="1600" dirty="0" smtClean="0"/>
                        <a:t>Management of interest</a:t>
                      </a:r>
                      <a:endParaRPr lang="en-US" sz="1600" dirty="0"/>
                    </a:p>
                  </a:txBody>
                  <a:tcPr/>
                </a:tc>
                <a:tc>
                  <a:txBody>
                    <a:bodyPr/>
                    <a:lstStyle/>
                    <a:p>
                      <a:r>
                        <a:rPr lang="en-US" sz="1600" baseline="0" dirty="0" smtClean="0"/>
                        <a:t>Individual Owner</a:t>
                      </a:r>
                      <a:endParaRPr lang="en-US" sz="1600" dirty="0"/>
                    </a:p>
                  </a:txBody>
                  <a:tcPr/>
                </a:tc>
                <a:tc>
                  <a:txBody>
                    <a:bodyPr/>
                    <a:lstStyle/>
                    <a:p>
                      <a:pPr marL="285750" indent="-285750">
                        <a:buFont typeface="Arial" pitchFamily="34" charset="0"/>
                        <a:buChar char="•"/>
                      </a:pPr>
                      <a:r>
                        <a:rPr lang="en-US" sz="1600" dirty="0" smtClean="0"/>
                        <a:t>Professional</a:t>
                      </a:r>
                      <a:r>
                        <a:rPr lang="en-US" sz="1600" baseline="0" dirty="0" smtClean="0"/>
                        <a:t> and/or other trustworthy fiduciary  </a:t>
                      </a:r>
                    </a:p>
                    <a:p>
                      <a:pPr marL="285750" indent="-285750">
                        <a:buFont typeface="Arial" pitchFamily="34" charset="0"/>
                        <a:buChar char="•"/>
                      </a:pPr>
                      <a:r>
                        <a:rPr lang="en-US" sz="1600" baseline="0" dirty="0" smtClean="0"/>
                        <a:t>Can be relative or beneficiary</a:t>
                      </a:r>
                      <a:endParaRPr lang="en-US" sz="1600" dirty="0"/>
                    </a:p>
                  </a:txBody>
                  <a:tcPr/>
                </a:tc>
              </a:tr>
              <a:tr h="370840">
                <a:tc>
                  <a:txBody>
                    <a:bodyPr/>
                    <a:lstStyle/>
                    <a:p>
                      <a:r>
                        <a:rPr lang="en-US" sz="1600" dirty="0" smtClean="0"/>
                        <a:t>Transfer at death</a:t>
                      </a:r>
                      <a:endParaRPr lang="en-US" sz="1600" dirty="0"/>
                    </a:p>
                  </a:txBody>
                  <a:tcPr/>
                </a:tc>
                <a:tc>
                  <a:txBody>
                    <a:bodyPr/>
                    <a:lstStyle/>
                    <a:p>
                      <a:r>
                        <a:rPr lang="en-US" sz="1600" dirty="0" smtClean="0"/>
                        <a:t>Potentially</a:t>
                      </a:r>
                      <a:r>
                        <a:rPr lang="en-US" sz="1600" baseline="0" dirty="0" smtClean="0"/>
                        <a:t> subject to probate.</a:t>
                      </a:r>
                    </a:p>
                  </a:txBody>
                  <a:tcPr/>
                </a:tc>
                <a:tc>
                  <a:txBody>
                    <a:bodyPr/>
                    <a:lstStyle/>
                    <a:p>
                      <a:r>
                        <a:rPr lang="en-US" sz="1600" dirty="0" smtClean="0"/>
                        <a:t>Avoids probate</a:t>
                      </a:r>
                      <a:endParaRPr lang="en-US" sz="1600" dirty="0"/>
                    </a:p>
                  </a:txBody>
                  <a:tcPr/>
                </a:tc>
              </a:tr>
              <a:tr h="370840">
                <a:tc>
                  <a:txBody>
                    <a:bodyPr/>
                    <a:lstStyle/>
                    <a:p>
                      <a:r>
                        <a:rPr lang="en-US" sz="1600" dirty="0" smtClean="0"/>
                        <a:t>Creditor protection</a:t>
                      </a:r>
                      <a:endParaRPr lang="en-US" sz="1600" dirty="0"/>
                    </a:p>
                  </a:txBody>
                  <a:tcPr/>
                </a:tc>
                <a:tc>
                  <a:txBody>
                    <a:bodyPr/>
                    <a:lstStyle/>
                    <a:p>
                      <a:r>
                        <a:rPr lang="en-US" sz="1600" dirty="0" smtClean="0"/>
                        <a:t>Available to creditors of individual</a:t>
                      </a:r>
                      <a:endParaRPr lang="en-US" sz="1600" dirty="0"/>
                    </a:p>
                  </a:txBody>
                  <a:tcPr/>
                </a:tc>
                <a:tc>
                  <a:txBody>
                    <a:bodyPr/>
                    <a:lstStyle/>
                    <a:p>
                      <a:r>
                        <a:rPr lang="en-US" sz="1600" dirty="0" smtClean="0"/>
                        <a:t>Generally protected</a:t>
                      </a:r>
                      <a:r>
                        <a:rPr lang="en-US" sz="1600" baseline="0" dirty="0" smtClean="0"/>
                        <a:t> while in trust</a:t>
                      </a:r>
                      <a:endParaRPr lang="en-US" sz="1600" dirty="0"/>
                    </a:p>
                  </a:txBody>
                  <a:tcPr/>
                </a:tc>
              </a:tr>
              <a:tr h="370840">
                <a:tc>
                  <a:txBody>
                    <a:bodyPr/>
                    <a:lstStyle/>
                    <a:p>
                      <a:r>
                        <a:rPr lang="en-US" sz="1600" dirty="0" smtClean="0"/>
                        <a:t>Divorce protection</a:t>
                      </a:r>
                      <a:endParaRPr lang="en-US" sz="1600" dirty="0"/>
                    </a:p>
                  </a:txBody>
                  <a:tcPr/>
                </a:tc>
                <a:tc>
                  <a:txBody>
                    <a:bodyPr/>
                    <a:lstStyle/>
                    <a:p>
                      <a:r>
                        <a:rPr lang="en-US" sz="1600" dirty="0" smtClean="0"/>
                        <a:t>Ripe for litigation (valuation is always an issue); </a:t>
                      </a:r>
                      <a:r>
                        <a:rPr lang="en-US" sz="1600" dirty="0" err="1" smtClean="0"/>
                        <a:t>Prenup</a:t>
                      </a:r>
                      <a:r>
                        <a:rPr lang="en-US" sz="1600" baseline="0" dirty="0" smtClean="0"/>
                        <a:t> is a must</a:t>
                      </a:r>
                      <a:endParaRPr lang="en-US" sz="1600" dirty="0"/>
                    </a:p>
                  </a:txBody>
                  <a:tcPr/>
                </a:tc>
                <a:tc>
                  <a:txBody>
                    <a:bodyPr/>
                    <a:lstStyle/>
                    <a:p>
                      <a:r>
                        <a:rPr lang="en-US" sz="1600" dirty="0" smtClean="0"/>
                        <a:t>Generally</a:t>
                      </a:r>
                      <a:r>
                        <a:rPr lang="en-US" sz="1600" baseline="0" dirty="0" smtClean="0"/>
                        <a:t> protected while in trust</a:t>
                      </a:r>
                      <a:endParaRPr lang="en-US" sz="1600" dirty="0"/>
                    </a:p>
                  </a:txBody>
                  <a:tcPr/>
                </a:tc>
              </a:tr>
              <a:tr h="370840">
                <a:tc>
                  <a:txBody>
                    <a:bodyPr/>
                    <a:lstStyle/>
                    <a:p>
                      <a:r>
                        <a:rPr lang="en-US" sz="1600" dirty="0" smtClean="0"/>
                        <a:t>Subject</a:t>
                      </a:r>
                      <a:r>
                        <a:rPr lang="en-US" sz="1600" baseline="0" dirty="0" smtClean="0"/>
                        <a:t> to future transfer tax</a:t>
                      </a:r>
                      <a:endParaRPr lang="en-US" sz="1600" dirty="0"/>
                    </a:p>
                  </a:txBody>
                  <a:tcPr/>
                </a:tc>
                <a:tc>
                  <a:txBody>
                    <a:bodyPr/>
                    <a:lstStyle/>
                    <a:p>
                      <a:pPr marL="285750" indent="-285750">
                        <a:buFont typeface="Arial" pitchFamily="34" charset="0"/>
                        <a:buChar char="•"/>
                      </a:pPr>
                      <a:r>
                        <a:rPr lang="en-US" sz="1600" dirty="0" smtClean="0"/>
                        <a:t>Estate tax at owner’s death</a:t>
                      </a:r>
                    </a:p>
                    <a:p>
                      <a:pPr marL="285750" indent="-285750">
                        <a:buFont typeface="Arial" pitchFamily="34" charset="0"/>
                        <a:buChar char="•"/>
                      </a:pPr>
                      <a:r>
                        <a:rPr lang="en-US" sz="1600" dirty="0" smtClean="0"/>
                        <a:t>Gift tax if transferred to another</a:t>
                      </a:r>
                    </a:p>
                    <a:p>
                      <a:pPr marL="285750" indent="-285750">
                        <a:buFont typeface="Arial" pitchFamily="34" charset="0"/>
                        <a:buChar char="•"/>
                      </a:pPr>
                      <a:r>
                        <a:rPr lang="en-US" sz="1600" dirty="0" err="1" smtClean="0"/>
                        <a:t>GST</a:t>
                      </a:r>
                      <a:r>
                        <a:rPr lang="en-US" sz="1600" baseline="0" dirty="0" smtClean="0"/>
                        <a:t> tax if transferred to a grandchild or lower generation</a:t>
                      </a:r>
                      <a:endParaRPr lang="en-US" sz="1600" dirty="0"/>
                    </a:p>
                  </a:txBody>
                  <a:tcPr/>
                </a:tc>
                <a:tc>
                  <a:txBody>
                    <a:bodyPr/>
                    <a:lstStyle/>
                    <a:p>
                      <a:pPr marL="285750" indent="-285750">
                        <a:buFont typeface="Arial" pitchFamily="34" charset="0"/>
                        <a:buChar char="•"/>
                      </a:pPr>
                      <a:r>
                        <a:rPr lang="en-US" sz="1600" dirty="0" smtClean="0"/>
                        <a:t>Can be exempt from estate, gift and </a:t>
                      </a:r>
                      <a:r>
                        <a:rPr lang="en-US" sz="1600" dirty="0" err="1" smtClean="0"/>
                        <a:t>GST</a:t>
                      </a:r>
                      <a:r>
                        <a:rPr lang="en-US" sz="1600" dirty="0" smtClean="0"/>
                        <a:t> tax for up to 360 years while in trust</a:t>
                      </a:r>
                    </a:p>
                    <a:p>
                      <a:pPr marL="285750" indent="-285750">
                        <a:buFont typeface="Arial" pitchFamily="34" charset="0"/>
                        <a:buChar char="•"/>
                      </a:pPr>
                      <a:r>
                        <a:rPr lang="en-US" sz="1600" dirty="0" smtClean="0"/>
                        <a:t>Distributions permitted</a:t>
                      </a:r>
                      <a:r>
                        <a:rPr lang="en-US" sz="1600" baseline="0" dirty="0" smtClean="0"/>
                        <a:t> to multiple persons without transfer tax</a:t>
                      </a:r>
                      <a:endParaRPr lang="en-US" sz="1600" dirty="0"/>
                    </a:p>
                  </a:txBody>
                  <a:tcPr/>
                </a:tc>
              </a:tr>
              <a:tr h="370840">
                <a:tc>
                  <a:txBody>
                    <a:bodyPr/>
                    <a:lstStyle/>
                    <a:p>
                      <a:r>
                        <a:rPr lang="en-US" sz="1600" dirty="0" smtClean="0"/>
                        <a:t>Flexibility </a:t>
                      </a:r>
                      <a:r>
                        <a:rPr lang="en-US" sz="1600" baseline="0" dirty="0" smtClean="0"/>
                        <a:t>if circumstances change?</a:t>
                      </a:r>
                      <a:endParaRPr lang="en-US" sz="1600" dirty="0"/>
                    </a:p>
                  </a:txBody>
                  <a:tcPr/>
                </a:tc>
                <a:tc>
                  <a:txBody>
                    <a:bodyPr/>
                    <a:lstStyle/>
                    <a:p>
                      <a:r>
                        <a:rPr lang="en-US" sz="1600" dirty="0" smtClean="0"/>
                        <a:t>Yes, but subject to discretion of individual</a:t>
                      </a:r>
                      <a:r>
                        <a:rPr lang="en-US" sz="1600" baseline="0" dirty="0" smtClean="0"/>
                        <a:t> owner</a:t>
                      </a:r>
                      <a:endParaRPr lang="en-US" sz="1600" dirty="0"/>
                    </a:p>
                  </a:txBody>
                  <a:tcPr/>
                </a:tc>
                <a:tc>
                  <a:txBody>
                    <a:bodyPr/>
                    <a:lstStyle/>
                    <a:p>
                      <a:pPr marL="285750" indent="-285750">
                        <a:buFont typeface="Arial" pitchFamily="34" charset="0"/>
                        <a:buChar char="•"/>
                      </a:pPr>
                      <a:r>
                        <a:rPr lang="en-US" sz="1600" dirty="0" smtClean="0"/>
                        <a:t>Flexible</a:t>
                      </a:r>
                      <a:r>
                        <a:rPr lang="en-US" sz="1600" baseline="0" dirty="0" smtClean="0"/>
                        <a:t> drafting leaves decision-making in discretion of beneficiary </a:t>
                      </a:r>
                      <a:r>
                        <a:rPr lang="en-US" sz="1600" u="sng" baseline="0" dirty="0" smtClean="0"/>
                        <a:t>or</a:t>
                      </a:r>
                      <a:r>
                        <a:rPr lang="en-US" sz="1600" baseline="0" dirty="0" smtClean="0"/>
                        <a:t> fiduciary</a:t>
                      </a:r>
                    </a:p>
                    <a:p>
                      <a:pPr marL="285750" indent="-285750">
                        <a:buFont typeface="Arial" pitchFamily="34" charset="0"/>
                        <a:buChar char="•"/>
                      </a:pPr>
                      <a:r>
                        <a:rPr lang="en-US" sz="1600" baseline="0" dirty="0" smtClean="0"/>
                        <a:t>Trust terms can be modified with or without court</a:t>
                      </a:r>
                      <a:endParaRPr lang="en-US" sz="1600" dirty="0"/>
                    </a:p>
                  </a:txBody>
                  <a:tcPr/>
                </a:tc>
              </a:tr>
              <a:tr h="370840">
                <a:tc>
                  <a:txBody>
                    <a:bodyPr/>
                    <a:lstStyle/>
                    <a:p>
                      <a:r>
                        <a:rPr lang="en-US" sz="1600" dirty="0" smtClean="0"/>
                        <a:t>WINNER</a:t>
                      </a:r>
                      <a:endParaRPr lang="en-US" sz="1600" dirty="0"/>
                    </a:p>
                  </a:txBody>
                  <a:tcPr/>
                </a:tc>
                <a:tc>
                  <a:txBody>
                    <a:bodyPr/>
                    <a:lstStyle/>
                    <a:p>
                      <a:endParaRPr lang="en-US" sz="1600" dirty="0"/>
                    </a:p>
                  </a:txBody>
                  <a:tcPr/>
                </a:tc>
                <a:tc>
                  <a:txBody>
                    <a:bodyPr/>
                    <a:lstStyle/>
                    <a:p>
                      <a:r>
                        <a:rPr lang="en-US" sz="1600" dirty="0" smtClean="0"/>
                        <a:t>USE TRUSTS!!!!!</a:t>
                      </a:r>
                      <a:endParaRPr lang="en-US" sz="1600" dirty="0"/>
                    </a:p>
                  </a:txBody>
                  <a:tcPr/>
                </a:tc>
              </a:tr>
            </a:tbl>
          </a:graphicData>
        </a:graphic>
      </p:graphicFrame>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27</a:t>
            </a:fld>
            <a:endParaRPr lang="en-US" dirty="0"/>
          </a:p>
        </p:txBody>
      </p:sp>
    </p:spTree>
    <p:extLst>
      <p:ext uri="{BB962C8B-B14F-4D97-AF65-F5344CB8AC3E}">
        <p14:creationId xmlns:p14="http://schemas.microsoft.com/office/powerpoint/2010/main" val="67927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54" y="76200"/>
            <a:ext cx="8229600" cy="808038"/>
          </a:xfrm>
        </p:spPr>
        <p:txBody>
          <a:bodyPr>
            <a:normAutofit/>
          </a:bodyPr>
          <a:lstStyle/>
          <a:p>
            <a:r>
              <a:rPr lang="en-US" dirty="0" smtClean="0"/>
              <a:t>Scenario #3 – Post Gifts</a:t>
            </a:r>
            <a:endParaRPr lang="en-US" sz="2000" dirty="0"/>
          </a:p>
        </p:txBody>
      </p:sp>
      <p:sp>
        <p:nvSpPr>
          <p:cNvPr id="7" name="Rectangle 6"/>
          <p:cNvSpPr/>
          <p:nvPr/>
        </p:nvSpPr>
        <p:spPr>
          <a:xfrm>
            <a:off x="2789102" y="1840648"/>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LLLP</a:t>
            </a:r>
            <a:endParaRPr lang="en-US" dirty="0"/>
          </a:p>
        </p:txBody>
      </p:sp>
      <p:sp>
        <p:nvSpPr>
          <p:cNvPr id="16" name="Oval 15"/>
          <p:cNvSpPr/>
          <p:nvPr/>
        </p:nvSpPr>
        <p:spPr>
          <a:xfrm>
            <a:off x="4585245" y="3402770"/>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Cattle, LLC</a:t>
            </a:r>
            <a:endParaRPr lang="en-US" sz="1600" dirty="0" smtClean="0"/>
          </a:p>
          <a:p>
            <a:pPr algn="ctr"/>
            <a:endParaRPr lang="en-US" sz="1600" u="sng" dirty="0"/>
          </a:p>
          <a:p>
            <a:pPr algn="ctr"/>
            <a:r>
              <a:rPr lang="en-US" sz="1400" dirty="0" smtClean="0"/>
              <a:t>cattle</a:t>
            </a:r>
          </a:p>
        </p:txBody>
      </p:sp>
      <p:sp>
        <p:nvSpPr>
          <p:cNvPr id="19" name="Oval 18"/>
          <p:cNvSpPr/>
          <p:nvPr/>
        </p:nvSpPr>
        <p:spPr>
          <a:xfrm>
            <a:off x="6795045" y="3391884"/>
            <a:ext cx="21336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Investments, LLC</a:t>
            </a:r>
            <a:endParaRPr lang="en-US" sz="1600" dirty="0" smtClean="0"/>
          </a:p>
          <a:p>
            <a:endParaRPr lang="en-US" sz="1400" u="sng" dirty="0"/>
          </a:p>
          <a:p>
            <a:pPr algn="ctr"/>
            <a:r>
              <a:rPr lang="en-US" sz="1400" dirty="0" smtClean="0"/>
              <a:t>real estate</a:t>
            </a:r>
          </a:p>
        </p:txBody>
      </p:sp>
      <p:sp>
        <p:nvSpPr>
          <p:cNvPr id="3" name="TextBox 2"/>
          <p:cNvSpPr txBox="1"/>
          <p:nvPr/>
        </p:nvSpPr>
        <p:spPr>
          <a:xfrm>
            <a:off x="3994696" y="2761435"/>
            <a:ext cx="876299" cy="369332"/>
          </a:xfrm>
          <a:prstGeom prst="rect">
            <a:avLst/>
          </a:prstGeom>
          <a:noFill/>
        </p:spPr>
        <p:txBody>
          <a:bodyPr wrap="square" rtlCol="0">
            <a:spAutoFit/>
          </a:bodyPr>
          <a:lstStyle/>
          <a:p>
            <a:r>
              <a:rPr lang="en-US" dirty="0" smtClean="0"/>
              <a:t>100%</a:t>
            </a:r>
            <a:endParaRPr lang="en-US" dirty="0"/>
          </a:p>
        </p:txBody>
      </p:sp>
      <p:cxnSp>
        <p:nvCxnSpPr>
          <p:cNvPr id="8" name="Straight Connector 7"/>
          <p:cNvCxnSpPr/>
          <p:nvPr/>
        </p:nvCxnSpPr>
        <p:spPr>
          <a:xfrm>
            <a:off x="1182099" y="3101269"/>
            <a:ext cx="671008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375445" y="3391884"/>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Pumpkins, LLC</a:t>
            </a:r>
            <a:endParaRPr lang="en-US" sz="1600" dirty="0" smtClean="0"/>
          </a:p>
          <a:p>
            <a:pPr algn="ctr"/>
            <a:endParaRPr lang="en-US" sz="1400" u="sng" dirty="0"/>
          </a:p>
          <a:p>
            <a:pPr algn="ctr"/>
            <a:r>
              <a:rPr lang="en-US" sz="1400" dirty="0" smtClean="0"/>
              <a:t>Pumpkins</a:t>
            </a:r>
          </a:p>
        </p:txBody>
      </p:sp>
      <p:sp>
        <p:nvSpPr>
          <p:cNvPr id="23" name="Oval 22"/>
          <p:cNvSpPr/>
          <p:nvPr/>
        </p:nvSpPr>
        <p:spPr>
          <a:xfrm>
            <a:off x="241845" y="3402770"/>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Trucking, LLC</a:t>
            </a:r>
            <a:endParaRPr lang="en-US" sz="1600" dirty="0" smtClean="0"/>
          </a:p>
          <a:p>
            <a:pPr algn="ctr"/>
            <a:endParaRPr lang="en-US" sz="1400" u="sng" dirty="0" smtClean="0"/>
          </a:p>
          <a:p>
            <a:pPr algn="ctr"/>
            <a:r>
              <a:rPr lang="en-US" sz="1400" dirty="0" smtClean="0"/>
              <a:t>Trucking; equipment</a:t>
            </a:r>
            <a:endParaRPr lang="en-US" sz="1400" dirty="0"/>
          </a:p>
          <a:p>
            <a:endParaRPr lang="en-US" u="sng" dirty="0" smtClean="0"/>
          </a:p>
        </p:txBody>
      </p:sp>
      <p:cxnSp>
        <p:nvCxnSpPr>
          <p:cNvPr id="12" name="Straight Arrow Connector 11"/>
          <p:cNvCxnSpPr/>
          <p:nvPr/>
        </p:nvCxnSpPr>
        <p:spPr>
          <a:xfrm>
            <a:off x="1182099" y="3108856"/>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37745" y="3108856"/>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0"/>
          </p:cNvCxnSpPr>
          <p:nvPr/>
        </p:nvCxnSpPr>
        <p:spPr>
          <a:xfrm>
            <a:off x="3327945" y="3108856"/>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876813" y="3108856"/>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15874" y="2611412"/>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90213" y="1792245"/>
            <a:ext cx="1283153" cy="1169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p>
        </p:txBody>
      </p:sp>
      <p:cxnSp>
        <p:nvCxnSpPr>
          <p:cNvPr id="39" name="Straight Arrow Connector 38"/>
          <p:cNvCxnSpPr>
            <a:endCxn id="36" idx="6"/>
          </p:cNvCxnSpPr>
          <p:nvPr/>
        </p:nvCxnSpPr>
        <p:spPr>
          <a:xfrm flipH="1">
            <a:off x="2073366" y="2367120"/>
            <a:ext cx="715736" cy="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84796" y="1997788"/>
            <a:ext cx="911681" cy="369332"/>
          </a:xfrm>
          <a:prstGeom prst="rect">
            <a:avLst/>
          </a:prstGeom>
          <a:noFill/>
        </p:spPr>
        <p:txBody>
          <a:bodyPr wrap="square" rtlCol="0">
            <a:spAutoFit/>
          </a:bodyPr>
          <a:lstStyle/>
          <a:p>
            <a:r>
              <a:rPr lang="en-US" dirty="0" smtClean="0"/>
              <a:t>1% GP</a:t>
            </a:r>
            <a:endParaRPr lang="en-US" dirty="0"/>
          </a:p>
        </p:txBody>
      </p:sp>
      <p:sp>
        <p:nvSpPr>
          <p:cNvPr id="31" name="Rounded Rectangle 30"/>
          <p:cNvSpPr/>
          <p:nvPr/>
        </p:nvSpPr>
        <p:spPr>
          <a:xfrm>
            <a:off x="7467236" y="1992753"/>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P &amp; Family</a:t>
            </a:r>
            <a:endParaRPr lang="en-US" dirty="0"/>
          </a:p>
        </p:txBody>
      </p:sp>
      <p:cxnSp>
        <p:nvCxnSpPr>
          <p:cNvPr id="34" name="Straight Arrow Connector 33"/>
          <p:cNvCxnSpPr>
            <a:stCxn id="7" idx="3"/>
          </p:cNvCxnSpPr>
          <p:nvPr/>
        </p:nvCxnSpPr>
        <p:spPr>
          <a:xfrm>
            <a:off x="5227502" y="2297848"/>
            <a:ext cx="2079172" cy="17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943600" y="2307860"/>
            <a:ext cx="1479095" cy="338554"/>
          </a:xfrm>
          <a:prstGeom prst="rect">
            <a:avLst/>
          </a:prstGeom>
          <a:noFill/>
        </p:spPr>
        <p:txBody>
          <a:bodyPr wrap="square" rtlCol="0">
            <a:spAutoFit/>
          </a:bodyPr>
          <a:lstStyle/>
          <a:p>
            <a:r>
              <a:rPr lang="en-US" sz="1600" dirty="0" smtClean="0"/>
              <a:t>19.56% LP each</a:t>
            </a:r>
            <a:endParaRPr lang="en-US" sz="1600" dirty="0"/>
          </a:p>
        </p:txBody>
      </p:sp>
      <p:sp>
        <p:nvSpPr>
          <p:cNvPr id="60" name="Rounded Rectangle 59"/>
          <p:cNvSpPr/>
          <p:nvPr/>
        </p:nvSpPr>
        <p:spPr>
          <a:xfrm>
            <a:off x="7467237" y="884238"/>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F &amp; Family</a:t>
            </a:r>
            <a:endParaRPr lang="en-US" dirty="0"/>
          </a:p>
        </p:txBody>
      </p:sp>
      <p:sp>
        <p:nvSpPr>
          <p:cNvPr id="45" name="Rounded Rectangle 44"/>
          <p:cNvSpPr/>
          <p:nvPr/>
        </p:nvSpPr>
        <p:spPr>
          <a:xfrm>
            <a:off x="5715000" y="884238"/>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W &amp; Family</a:t>
            </a:r>
            <a:endParaRPr lang="en-US" dirty="0"/>
          </a:p>
        </p:txBody>
      </p:sp>
      <p:cxnSp>
        <p:nvCxnSpPr>
          <p:cNvPr id="38" name="Straight Arrow Connector 37"/>
          <p:cNvCxnSpPr/>
          <p:nvPr/>
        </p:nvCxnSpPr>
        <p:spPr>
          <a:xfrm flipV="1">
            <a:off x="6486165" y="1739068"/>
            <a:ext cx="981072" cy="57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490245" y="1792245"/>
            <a:ext cx="0" cy="523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3401" y="4873014"/>
            <a:ext cx="8248918" cy="1815882"/>
          </a:xfrm>
          <a:prstGeom prst="rect">
            <a:avLst/>
          </a:prstGeom>
          <a:noFill/>
        </p:spPr>
        <p:txBody>
          <a:bodyPr wrap="square" rtlCol="0">
            <a:spAutoFit/>
          </a:bodyPr>
          <a:lstStyle/>
          <a:p>
            <a:r>
              <a:rPr lang="en-US" sz="1600" u="sng" dirty="0" smtClean="0"/>
              <a:t>Benefits</a:t>
            </a:r>
          </a:p>
          <a:p>
            <a:r>
              <a:rPr lang="en-US" sz="1600" dirty="0" smtClean="0"/>
              <a:t>1.  Each family line benefits equally from growth and distributions of AF Co., </a:t>
            </a:r>
            <a:r>
              <a:rPr lang="en-US" sz="1600" dirty="0" err="1" smtClean="0"/>
              <a:t>LLLP</a:t>
            </a:r>
            <a:endParaRPr lang="en-US" sz="1600" dirty="0" smtClean="0"/>
          </a:p>
          <a:p>
            <a:r>
              <a:rPr lang="en-US" sz="1600" dirty="0" smtClean="0"/>
              <a:t>2.  Trust assets generally remain protected from creditors of children and other descendants</a:t>
            </a:r>
          </a:p>
          <a:p>
            <a:r>
              <a:rPr lang="en-US" sz="1600" dirty="0" smtClean="0"/>
              <a:t>3.  Growth and income of gifted LP interests avoid estate tax at Gomez’s later death</a:t>
            </a:r>
          </a:p>
          <a:p>
            <a:r>
              <a:rPr lang="en-US" sz="1600" dirty="0" smtClean="0"/>
              <a:t>4.  LP interests can be controlled inside trust by special purpose trustee(s) (including key employee or trusted advisor), which is especially important for Fester’s interest since he is not involved in the business</a:t>
            </a:r>
          </a:p>
        </p:txBody>
      </p:sp>
      <p:cxnSp>
        <p:nvCxnSpPr>
          <p:cNvPr id="46" name="Straight Connector 45"/>
          <p:cNvCxnSpPr/>
          <p:nvPr/>
        </p:nvCxnSpPr>
        <p:spPr>
          <a:xfrm flipH="1">
            <a:off x="5422129" y="1208580"/>
            <a:ext cx="2039" cy="108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7" idx="6"/>
          </p:cNvCxnSpPr>
          <p:nvPr/>
        </p:nvCxnSpPr>
        <p:spPr>
          <a:xfrm flipH="1" flipV="1">
            <a:off x="2789102" y="1193166"/>
            <a:ext cx="2633028" cy="15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505949" y="819457"/>
            <a:ext cx="1283153" cy="747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Gomez</a:t>
            </a:r>
          </a:p>
        </p:txBody>
      </p:sp>
      <p:sp>
        <p:nvSpPr>
          <p:cNvPr id="61" name="TextBox 60"/>
          <p:cNvSpPr txBox="1"/>
          <p:nvPr/>
        </p:nvSpPr>
        <p:spPr>
          <a:xfrm>
            <a:off x="2896477" y="1232200"/>
            <a:ext cx="1049034" cy="338554"/>
          </a:xfrm>
          <a:prstGeom prst="rect">
            <a:avLst/>
          </a:prstGeom>
          <a:noFill/>
        </p:spPr>
        <p:txBody>
          <a:bodyPr wrap="square" rtlCol="0">
            <a:spAutoFit/>
          </a:bodyPr>
          <a:lstStyle/>
          <a:p>
            <a:r>
              <a:rPr lang="en-US" sz="1600" dirty="0" smtClean="0"/>
              <a:t> 40.3% LP</a:t>
            </a:r>
            <a:endParaRPr lang="en-US" sz="1600" dirty="0"/>
          </a:p>
        </p:txBody>
      </p:sp>
      <p:sp>
        <p:nvSpPr>
          <p:cNvPr id="64" name="Slide Number Placeholder 6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28</a:t>
            </a:fld>
            <a:endParaRPr lang="en-US" dirty="0"/>
          </a:p>
        </p:txBody>
      </p:sp>
    </p:spTree>
    <p:extLst>
      <p:ext uri="{BB962C8B-B14F-4D97-AF65-F5344CB8AC3E}">
        <p14:creationId xmlns:p14="http://schemas.microsoft.com/office/powerpoint/2010/main" val="3775947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55" y="533400"/>
            <a:ext cx="8229600" cy="808038"/>
          </a:xfrm>
        </p:spPr>
        <p:txBody>
          <a:bodyPr>
            <a:noAutofit/>
          </a:bodyPr>
          <a:lstStyle/>
          <a:p>
            <a:r>
              <a:rPr lang="en-US" sz="3600" dirty="0" smtClean="0"/>
              <a:t>Scenario #4 – Maintaining Financial Stability Upon Gomez’s Retirement from Day to Day Operations</a:t>
            </a:r>
            <a:endParaRPr lang="en-US" sz="3600" dirty="0"/>
          </a:p>
        </p:txBody>
      </p:sp>
      <p:sp>
        <p:nvSpPr>
          <p:cNvPr id="65" name="Rectangle 64"/>
          <p:cNvSpPr/>
          <p:nvPr/>
        </p:nvSpPr>
        <p:spPr>
          <a:xfrm>
            <a:off x="2741283" y="2966197"/>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LLLP</a:t>
            </a:r>
            <a:endParaRPr lang="en-US" dirty="0"/>
          </a:p>
        </p:txBody>
      </p:sp>
      <p:sp>
        <p:nvSpPr>
          <p:cNvPr id="66" name="Oval 65"/>
          <p:cNvSpPr/>
          <p:nvPr/>
        </p:nvSpPr>
        <p:spPr>
          <a:xfrm>
            <a:off x="4537426" y="4528319"/>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Cattle, LLC</a:t>
            </a:r>
            <a:endParaRPr lang="en-US" sz="1600" dirty="0" smtClean="0"/>
          </a:p>
          <a:p>
            <a:pPr algn="ctr"/>
            <a:endParaRPr lang="en-US" sz="1600" u="sng" dirty="0"/>
          </a:p>
          <a:p>
            <a:pPr algn="ctr"/>
            <a:r>
              <a:rPr lang="en-US" sz="1400" dirty="0" smtClean="0"/>
              <a:t>cattle</a:t>
            </a:r>
          </a:p>
        </p:txBody>
      </p:sp>
      <p:sp>
        <p:nvSpPr>
          <p:cNvPr id="67" name="Oval 66"/>
          <p:cNvSpPr/>
          <p:nvPr/>
        </p:nvSpPr>
        <p:spPr>
          <a:xfrm>
            <a:off x="6747226" y="4517433"/>
            <a:ext cx="21336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Investments, LLC</a:t>
            </a:r>
            <a:endParaRPr lang="en-US" sz="1600" dirty="0" smtClean="0"/>
          </a:p>
          <a:p>
            <a:endParaRPr lang="en-US" sz="1400" u="sng" dirty="0"/>
          </a:p>
          <a:p>
            <a:pPr algn="ctr"/>
            <a:r>
              <a:rPr lang="en-US" sz="1400" dirty="0" smtClean="0"/>
              <a:t>real estate</a:t>
            </a:r>
          </a:p>
        </p:txBody>
      </p:sp>
      <p:sp>
        <p:nvSpPr>
          <p:cNvPr id="68" name="TextBox 67"/>
          <p:cNvSpPr txBox="1"/>
          <p:nvPr/>
        </p:nvSpPr>
        <p:spPr>
          <a:xfrm>
            <a:off x="3946877" y="3886984"/>
            <a:ext cx="876299" cy="369332"/>
          </a:xfrm>
          <a:prstGeom prst="rect">
            <a:avLst/>
          </a:prstGeom>
          <a:noFill/>
        </p:spPr>
        <p:txBody>
          <a:bodyPr wrap="square" rtlCol="0">
            <a:spAutoFit/>
          </a:bodyPr>
          <a:lstStyle/>
          <a:p>
            <a:r>
              <a:rPr lang="en-US" dirty="0" smtClean="0"/>
              <a:t>100%</a:t>
            </a:r>
            <a:endParaRPr lang="en-US" dirty="0"/>
          </a:p>
        </p:txBody>
      </p:sp>
      <p:cxnSp>
        <p:nvCxnSpPr>
          <p:cNvPr id="69" name="Straight Connector 68"/>
          <p:cNvCxnSpPr/>
          <p:nvPr/>
        </p:nvCxnSpPr>
        <p:spPr>
          <a:xfrm>
            <a:off x="1134280" y="4226818"/>
            <a:ext cx="6710088"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327626" y="4517433"/>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Pumpkins, LLC</a:t>
            </a:r>
            <a:endParaRPr lang="en-US" sz="1600" dirty="0" smtClean="0"/>
          </a:p>
          <a:p>
            <a:pPr algn="ctr"/>
            <a:endParaRPr lang="en-US" sz="1400" u="sng" dirty="0"/>
          </a:p>
          <a:p>
            <a:pPr algn="ctr"/>
            <a:r>
              <a:rPr lang="en-US" sz="1400" dirty="0" smtClean="0"/>
              <a:t>Pumpkins</a:t>
            </a:r>
          </a:p>
        </p:txBody>
      </p:sp>
      <p:sp>
        <p:nvSpPr>
          <p:cNvPr id="71" name="Oval 70"/>
          <p:cNvSpPr/>
          <p:nvPr/>
        </p:nvSpPr>
        <p:spPr>
          <a:xfrm>
            <a:off x="194026" y="4528319"/>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Trucking, LLC</a:t>
            </a:r>
            <a:endParaRPr lang="en-US" sz="1600" dirty="0" smtClean="0"/>
          </a:p>
          <a:p>
            <a:pPr algn="ctr"/>
            <a:endParaRPr lang="en-US" sz="1400" u="sng" dirty="0" smtClean="0"/>
          </a:p>
          <a:p>
            <a:pPr algn="ctr"/>
            <a:r>
              <a:rPr lang="en-US" sz="1400" dirty="0" smtClean="0"/>
              <a:t>Trucking; equipment</a:t>
            </a:r>
            <a:endParaRPr lang="en-US" sz="1400" dirty="0"/>
          </a:p>
          <a:p>
            <a:endParaRPr lang="en-US" u="sng" dirty="0" smtClean="0"/>
          </a:p>
        </p:txBody>
      </p:sp>
      <p:cxnSp>
        <p:nvCxnSpPr>
          <p:cNvPr id="72" name="Straight Arrow Connector 71"/>
          <p:cNvCxnSpPr/>
          <p:nvPr/>
        </p:nvCxnSpPr>
        <p:spPr>
          <a:xfrm>
            <a:off x="1134280" y="4234405"/>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489926" y="4234405"/>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0" idx="0"/>
          </p:cNvCxnSpPr>
          <p:nvPr/>
        </p:nvCxnSpPr>
        <p:spPr>
          <a:xfrm>
            <a:off x="3280126" y="4234405"/>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828994" y="4234405"/>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68055" y="3736961"/>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42394" y="2917794"/>
            <a:ext cx="1283153" cy="1169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p>
        </p:txBody>
      </p:sp>
      <p:cxnSp>
        <p:nvCxnSpPr>
          <p:cNvPr id="78" name="Straight Arrow Connector 77"/>
          <p:cNvCxnSpPr>
            <a:endCxn id="77" idx="6"/>
          </p:cNvCxnSpPr>
          <p:nvPr/>
        </p:nvCxnSpPr>
        <p:spPr>
          <a:xfrm flipH="1">
            <a:off x="2025547" y="3492669"/>
            <a:ext cx="715736" cy="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936977" y="3123337"/>
            <a:ext cx="911681" cy="369332"/>
          </a:xfrm>
          <a:prstGeom prst="rect">
            <a:avLst/>
          </a:prstGeom>
          <a:noFill/>
        </p:spPr>
        <p:txBody>
          <a:bodyPr wrap="square" rtlCol="0">
            <a:spAutoFit/>
          </a:bodyPr>
          <a:lstStyle/>
          <a:p>
            <a:r>
              <a:rPr lang="en-US" dirty="0" smtClean="0"/>
              <a:t>1% GP</a:t>
            </a:r>
            <a:endParaRPr lang="en-US" dirty="0"/>
          </a:p>
        </p:txBody>
      </p:sp>
      <p:sp>
        <p:nvSpPr>
          <p:cNvPr id="80" name="Rounded Rectangle 79"/>
          <p:cNvSpPr/>
          <p:nvPr/>
        </p:nvSpPr>
        <p:spPr>
          <a:xfrm>
            <a:off x="7419417" y="3118302"/>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P &amp; Family</a:t>
            </a:r>
            <a:endParaRPr lang="en-US" dirty="0"/>
          </a:p>
        </p:txBody>
      </p:sp>
      <p:cxnSp>
        <p:nvCxnSpPr>
          <p:cNvPr id="81" name="Straight Arrow Connector 80"/>
          <p:cNvCxnSpPr>
            <a:stCxn id="65" idx="3"/>
          </p:cNvCxnSpPr>
          <p:nvPr/>
        </p:nvCxnSpPr>
        <p:spPr>
          <a:xfrm>
            <a:off x="5179683" y="3423397"/>
            <a:ext cx="2079172" cy="17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67401" y="3433409"/>
            <a:ext cx="1507476" cy="338554"/>
          </a:xfrm>
          <a:prstGeom prst="rect">
            <a:avLst/>
          </a:prstGeom>
          <a:noFill/>
        </p:spPr>
        <p:txBody>
          <a:bodyPr wrap="square" rtlCol="0">
            <a:spAutoFit/>
          </a:bodyPr>
          <a:lstStyle/>
          <a:p>
            <a:r>
              <a:rPr lang="en-US" sz="1600" dirty="0" smtClean="0"/>
              <a:t>19.56% LP each</a:t>
            </a:r>
            <a:endParaRPr lang="en-US" sz="1600" dirty="0"/>
          </a:p>
        </p:txBody>
      </p:sp>
      <p:sp>
        <p:nvSpPr>
          <p:cNvPr id="83" name="Rounded Rectangle 82"/>
          <p:cNvSpPr/>
          <p:nvPr/>
        </p:nvSpPr>
        <p:spPr>
          <a:xfrm>
            <a:off x="7419418" y="2009787"/>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F &amp; Family</a:t>
            </a:r>
            <a:endParaRPr lang="en-US" dirty="0"/>
          </a:p>
        </p:txBody>
      </p:sp>
      <p:sp>
        <p:nvSpPr>
          <p:cNvPr id="84" name="Rounded Rectangle 83"/>
          <p:cNvSpPr/>
          <p:nvPr/>
        </p:nvSpPr>
        <p:spPr>
          <a:xfrm>
            <a:off x="5667181" y="2009787"/>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W &amp; Family</a:t>
            </a:r>
            <a:endParaRPr lang="en-US" dirty="0"/>
          </a:p>
        </p:txBody>
      </p:sp>
      <p:cxnSp>
        <p:nvCxnSpPr>
          <p:cNvPr id="85" name="Straight Arrow Connector 84"/>
          <p:cNvCxnSpPr/>
          <p:nvPr/>
        </p:nvCxnSpPr>
        <p:spPr>
          <a:xfrm flipV="1">
            <a:off x="6438346" y="2864617"/>
            <a:ext cx="981072" cy="57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442426" y="2917794"/>
            <a:ext cx="0" cy="523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374310" y="2334129"/>
            <a:ext cx="2039" cy="108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89" idx="6"/>
          </p:cNvCxnSpPr>
          <p:nvPr/>
        </p:nvCxnSpPr>
        <p:spPr>
          <a:xfrm flipH="1">
            <a:off x="2578553" y="2326001"/>
            <a:ext cx="2797796" cy="1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295400" y="1969174"/>
            <a:ext cx="1283153" cy="747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Gomez</a:t>
            </a:r>
          </a:p>
        </p:txBody>
      </p:sp>
      <p:sp>
        <p:nvSpPr>
          <p:cNvPr id="90" name="TextBox 89"/>
          <p:cNvSpPr txBox="1"/>
          <p:nvPr/>
        </p:nvSpPr>
        <p:spPr>
          <a:xfrm>
            <a:off x="2560747" y="2311429"/>
            <a:ext cx="1096853" cy="338554"/>
          </a:xfrm>
          <a:prstGeom prst="rect">
            <a:avLst/>
          </a:prstGeom>
          <a:noFill/>
        </p:spPr>
        <p:txBody>
          <a:bodyPr wrap="square" rtlCol="0">
            <a:spAutoFit/>
          </a:bodyPr>
          <a:lstStyle/>
          <a:p>
            <a:r>
              <a:rPr lang="en-US" sz="1600" dirty="0" smtClean="0"/>
              <a:t>40.3% LP</a:t>
            </a:r>
            <a:endParaRPr lang="en-US" sz="1600"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29</a:t>
            </a:fld>
            <a:endParaRPr lang="en-US" dirty="0"/>
          </a:p>
        </p:txBody>
      </p:sp>
    </p:spTree>
    <p:extLst>
      <p:ext uri="{BB962C8B-B14F-4D97-AF65-F5344CB8AC3E}">
        <p14:creationId xmlns:p14="http://schemas.microsoft.com/office/powerpoint/2010/main" val="176079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“Succession Planning”?</a:t>
            </a:r>
            <a:endParaRPr lang="en-US" dirty="0"/>
          </a:p>
        </p:txBody>
      </p:sp>
      <p:sp>
        <p:nvSpPr>
          <p:cNvPr id="3" name="Content Placeholder 2"/>
          <p:cNvSpPr>
            <a:spLocks noGrp="1"/>
          </p:cNvSpPr>
          <p:nvPr>
            <p:ph idx="1"/>
          </p:nvPr>
        </p:nvSpPr>
        <p:spPr/>
        <p:txBody>
          <a:bodyPr>
            <a:normAutofit fontScale="92500"/>
          </a:bodyPr>
          <a:lstStyle/>
          <a:p>
            <a:r>
              <a:rPr lang="en-US" dirty="0" smtClean="0"/>
              <a:t>Planning for the transition of management, control and ownership to successors to promote the continuity and future success of the business</a:t>
            </a:r>
          </a:p>
          <a:p>
            <a:r>
              <a:rPr lang="en-US" dirty="0" smtClean="0"/>
              <a:t>Involves much more than an estate plan</a:t>
            </a:r>
          </a:p>
          <a:p>
            <a:pPr lvl="1"/>
            <a:r>
              <a:rPr lang="en-US" dirty="0" smtClean="0"/>
              <a:t>Identification and development of the next leaders</a:t>
            </a:r>
          </a:p>
          <a:p>
            <a:pPr lvl="1"/>
            <a:r>
              <a:rPr lang="en-US" dirty="0" smtClean="0"/>
              <a:t>Governance structure</a:t>
            </a:r>
          </a:p>
          <a:p>
            <a:pPr lvl="1"/>
            <a:r>
              <a:rPr lang="en-US" dirty="0" smtClean="0"/>
              <a:t>Business structure</a:t>
            </a:r>
          </a:p>
          <a:p>
            <a:pPr lvl="1"/>
            <a:r>
              <a:rPr lang="en-US" dirty="0" smtClean="0"/>
              <a:t>Family governance</a:t>
            </a:r>
          </a:p>
          <a:p>
            <a:pPr lvl="1"/>
            <a:r>
              <a:rPr lang="en-US" dirty="0" smtClean="0"/>
              <a:t>Financial planning</a:t>
            </a:r>
          </a:p>
          <a:p>
            <a:pPr lvl="1"/>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a:t>
            </a:fld>
            <a:endParaRPr lang="en-US" dirty="0"/>
          </a:p>
        </p:txBody>
      </p:sp>
    </p:spTree>
    <p:extLst>
      <p:ext uri="{BB962C8B-B14F-4D97-AF65-F5344CB8AC3E}">
        <p14:creationId xmlns:p14="http://schemas.microsoft.com/office/powerpoint/2010/main" val="1168434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noAutofit/>
          </a:bodyPr>
          <a:lstStyle/>
          <a:p>
            <a:pPr lvl="1" algn="ctr" rtl="0">
              <a:spcBef>
                <a:spcPct val="0"/>
              </a:spcBef>
            </a:pPr>
            <a:r>
              <a:rPr lang="en-US" sz="3200" dirty="0" smtClean="0">
                <a:latin typeface="+mj-lt"/>
              </a:rPr>
              <a:t>Scenario #4 (cont.) – Maintaining Financial Stability Upon Gomez’s Retirement from Day to Day Operations</a:t>
            </a:r>
            <a:r>
              <a:rPr lang="en-US" sz="2800" dirty="0" smtClean="0">
                <a:latin typeface="+mj-lt"/>
              </a:rPr>
              <a:t/>
            </a:r>
            <a:br>
              <a:rPr lang="en-US" sz="2800" dirty="0" smtClean="0">
                <a:latin typeface="+mj-lt"/>
              </a:rPr>
            </a:br>
            <a:endParaRPr lang="en-US" sz="2800" dirty="0">
              <a:latin typeface="+mj-lt"/>
            </a:endParaRPr>
          </a:p>
        </p:txBody>
      </p:sp>
      <p:sp>
        <p:nvSpPr>
          <p:cNvPr id="3" name="Content Placeholder 2"/>
          <p:cNvSpPr>
            <a:spLocks noGrp="1"/>
          </p:cNvSpPr>
          <p:nvPr>
            <p:ph idx="1"/>
          </p:nvPr>
        </p:nvSpPr>
        <p:spPr/>
        <p:txBody>
          <a:bodyPr>
            <a:normAutofit fontScale="92500" lnSpcReduction="10000"/>
          </a:bodyPr>
          <a:lstStyle/>
          <a:p>
            <a:r>
              <a:rPr lang="en-US" sz="2700" dirty="0" smtClean="0"/>
              <a:t>Transferring ownership does not mean the principal must give up the income stream necessary to sustain his or her lifestyle.  Cash flow can be secured through other arrangements, such as:</a:t>
            </a:r>
          </a:p>
          <a:p>
            <a:pPr lvl="1"/>
            <a:r>
              <a:rPr lang="en-US" sz="2400" dirty="0" smtClean="0"/>
              <a:t>Consulting / employment agreements</a:t>
            </a:r>
          </a:p>
          <a:p>
            <a:pPr lvl="1"/>
            <a:r>
              <a:rPr lang="en-US" sz="2400" dirty="0" smtClean="0"/>
              <a:t>Shareholder/Partner loans</a:t>
            </a:r>
          </a:p>
          <a:p>
            <a:pPr lvl="1"/>
            <a:r>
              <a:rPr lang="en-US" sz="2400" dirty="0" smtClean="0"/>
              <a:t>Preferred/frozen interests</a:t>
            </a:r>
          </a:p>
          <a:p>
            <a:pPr lvl="1"/>
            <a:r>
              <a:rPr lang="en-US" sz="2400" dirty="0" smtClean="0"/>
              <a:t>Grantor Retained Annuity Trusts (</a:t>
            </a:r>
            <a:r>
              <a:rPr lang="en-US" sz="2400" dirty="0" err="1" smtClean="0"/>
              <a:t>GRATs</a:t>
            </a:r>
            <a:r>
              <a:rPr lang="en-US" sz="2400" dirty="0" smtClean="0"/>
              <a:t>) provide for annuity payments back to the principal, but the appreciation benefits heirs effectively transfer tax-free</a:t>
            </a:r>
          </a:p>
          <a:p>
            <a:pPr lvl="1"/>
            <a:r>
              <a:rPr lang="en-US" sz="2400" dirty="0"/>
              <a:t>Ownership can be sold (tax-free) for a promissory note providing for annual payments to the principal.  Interest payments back to the principal can also be tax-free  </a:t>
            </a:r>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30</a:t>
            </a:fld>
            <a:endParaRPr lang="en-US" dirty="0"/>
          </a:p>
        </p:txBody>
      </p:sp>
    </p:spTree>
    <p:extLst>
      <p:ext uri="{BB962C8B-B14F-4D97-AF65-F5344CB8AC3E}">
        <p14:creationId xmlns:p14="http://schemas.microsoft.com/office/powerpoint/2010/main" val="3546242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54" y="76200"/>
            <a:ext cx="8229600" cy="808038"/>
          </a:xfrm>
        </p:spPr>
        <p:txBody>
          <a:bodyPr>
            <a:noAutofit/>
          </a:bodyPr>
          <a:lstStyle/>
          <a:p>
            <a:r>
              <a:rPr lang="en-US" sz="2800" dirty="0" smtClean="0"/>
              <a:t>Scenario #4 (cont.) – Sale of LP Interests by Gomez</a:t>
            </a:r>
            <a:endParaRPr lang="en-US" sz="2800" dirty="0"/>
          </a:p>
        </p:txBody>
      </p:sp>
      <p:sp>
        <p:nvSpPr>
          <p:cNvPr id="65" name="Rectangle 64"/>
          <p:cNvSpPr/>
          <p:nvPr/>
        </p:nvSpPr>
        <p:spPr>
          <a:xfrm>
            <a:off x="2789102" y="209941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LLLP</a:t>
            </a:r>
            <a:endParaRPr lang="en-US" dirty="0"/>
          </a:p>
        </p:txBody>
      </p:sp>
      <p:sp>
        <p:nvSpPr>
          <p:cNvPr id="66" name="Oval 65"/>
          <p:cNvSpPr/>
          <p:nvPr/>
        </p:nvSpPr>
        <p:spPr>
          <a:xfrm>
            <a:off x="4585245" y="3661532"/>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Cattle, LLC</a:t>
            </a:r>
            <a:endParaRPr lang="en-US" sz="1600" dirty="0" smtClean="0"/>
          </a:p>
          <a:p>
            <a:pPr algn="ctr"/>
            <a:endParaRPr lang="en-US" sz="1600" u="sng" dirty="0"/>
          </a:p>
          <a:p>
            <a:pPr algn="ctr"/>
            <a:r>
              <a:rPr lang="en-US" sz="1400" dirty="0" smtClean="0"/>
              <a:t>cattle</a:t>
            </a:r>
          </a:p>
        </p:txBody>
      </p:sp>
      <p:sp>
        <p:nvSpPr>
          <p:cNvPr id="67" name="Oval 66"/>
          <p:cNvSpPr/>
          <p:nvPr/>
        </p:nvSpPr>
        <p:spPr>
          <a:xfrm>
            <a:off x="6795045" y="3650646"/>
            <a:ext cx="21336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Investments, LLC</a:t>
            </a:r>
            <a:endParaRPr lang="en-US" sz="1600" dirty="0" smtClean="0"/>
          </a:p>
          <a:p>
            <a:pPr algn="ctr"/>
            <a:endParaRPr lang="en-US" sz="1400" u="sng" dirty="0"/>
          </a:p>
          <a:p>
            <a:pPr algn="ctr"/>
            <a:r>
              <a:rPr lang="en-US" sz="1400" dirty="0" smtClean="0"/>
              <a:t>real estate</a:t>
            </a:r>
          </a:p>
        </p:txBody>
      </p:sp>
      <p:sp>
        <p:nvSpPr>
          <p:cNvPr id="68" name="TextBox 67"/>
          <p:cNvSpPr txBox="1"/>
          <p:nvPr/>
        </p:nvSpPr>
        <p:spPr>
          <a:xfrm>
            <a:off x="3994696" y="3020197"/>
            <a:ext cx="876299" cy="369332"/>
          </a:xfrm>
          <a:prstGeom prst="rect">
            <a:avLst/>
          </a:prstGeom>
          <a:noFill/>
        </p:spPr>
        <p:txBody>
          <a:bodyPr wrap="square" rtlCol="0">
            <a:spAutoFit/>
          </a:bodyPr>
          <a:lstStyle/>
          <a:p>
            <a:r>
              <a:rPr lang="en-US" dirty="0" smtClean="0"/>
              <a:t>100%</a:t>
            </a:r>
            <a:endParaRPr lang="en-US" dirty="0"/>
          </a:p>
        </p:txBody>
      </p:sp>
      <p:cxnSp>
        <p:nvCxnSpPr>
          <p:cNvPr id="69" name="Straight Connector 68"/>
          <p:cNvCxnSpPr/>
          <p:nvPr/>
        </p:nvCxnSpPr>
        <p:spPr>
          <a:xfrm>
            <a:off x="1182099" y="3360031"/>
            <a:ext cx="6710088"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375445" y="3650646"/>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Pumpkins, LLC</a:t>
            </a:r>
            <a:endParaRPr lang="en-US" sz="1600" dirty="0" smtClean="0"/>
          </a:p>
          <a:p>
            <a:pPr algn="ctr"/>
            <a:endParaRPr lang="en-US" sz="1400" u="sng" dirty="0"/>
          </a:p>
          <a:p>
            <a:pPr algn="ctr"/>
            <a:r>
              <a:rPr lang="en-US" sz="1400" dirty="0" smtClean="0"/>
              <a:t>Pumpkins</a:t>
            </a:r>
          </a:p>
        </p:txBody>
      </p:sp>
      <p:sp>
        <p:nvSpPr>
          <p:cNvPr id="71" name="Oval 70"/>
          <p:cNvSpPr/>
          <p:nvPr/>
        </p:nvSpPr>
        <p:spPr>
          <a:xfrm>
            <a:off x="241845" y="3661532"/>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Trucking, LLC</a:t>
            </a:r>
            <a:endParaRPr lang="en-US" sz="1600" dirty="0" smtClean="0"/>
          </a:p>
          <a:p>
            <a:pPr algn="ctr"/>
            <a:endParaRPr lang="en-US" sz="1400" u="sng" dirty="0" smtClean="0"/>
          </a:p>
          <a:p>
            <a:pPr algn="ctr"/>
            <a:r>
              <a:rPr lang="en-US" sz="1400" dirty="0" smtClean="0"/>
              <a:t>Trucking; equipment</a:t>
            </a:r>
            <a:endParaRPr lang="en-US" sz="1400" dirty="0"/>
          </a:p>
          <a:p>
            <a:endParaRPr lang="en-US" u="sng" dirty="0" smtClean="0"/>
          </a:p>
        </p:txBody>
      </p:sp>
      <p:cxnSp>
        <p:nvCxnSpPr>
          <p:cNvPr id="72" name="Straight Arrow Connector 71"/>
          <p:cNvCxnSpPr/>
          <p:nvPr/>
        </p:nvCxnSpPr>
        <p:spPr>
          <a:xfrm>
            <a:off x="1182099"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537745"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0" idx="0"/>
          </p:cNvCxnSpPr>
          <p:nvPr/>
        </p:nvCxnSpPr>
        <p:spPr>
          <a:xfrm>
            <a:off x="3327945"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876813"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5874" y="2870174"/>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90213" y="2051007"/>
            <a:ext cx="1283153" cy="1169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p>
        </p:txBody>
      </p:sp>
      <p:cxnSp>
        <p:nvCxnSpPr>
          <p:cNvPr id="78" name="Straight Arrow Connector 77"/>
          <p:cNvCxnSpPr>
            <a:endCxn id="77" idx="6"/>
          </p:cNvCxnSpPr>
          <p:nvPr/>
        </p:nvCxnSpPr>
        <p:spPr>
          <a:xfrm flipH="1">
            <a:off x="2073366" y="2625882"/>
            <a:ext cx="715736" cy="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984796" y="2256550"/>
            <a:ext cx="911681" cy="369332"/>
          </a:xfrm>
          <a:prstGeom prst="rect">
            <a:avLst/>
          </a:prstGeom>
          <a:noFill/>
        </p:spPr>
        <p:txBody>
          <a:bodyPr wrap="square" rtlCol="0">
            <a:spAutoFit/>
          </a:bodyPr>
          <a:lstStyle/>
          <a:p>
            <a:r>
              <a:rPr lang="en-US" dirty="0" smtClean="0"/>
              <a:t>1% GP</a:t>
            </a:r>
            <a:endParaRPr lang="en-US" dirty="0"/>
          </a:p>
        </p:txBody>
      </p:sp>
      <p:sp>
        <p:nvSpPr>
          <p:cNvPr id="80" name="Rounded Rectangle 79"/>
          <p:cNvSpPr/>
          <p:nvPr/>
        </p:nvSpPr>
        <p:spPr>
          <a:xfrm>
            <a:off x="7297161" y="2251902"/>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P &amp; Family</a:t>
            </a:r>
          </a:p>
          <a:p>
            <a:pPr algn="ctr"/>
            <a:r>
              <a:rPr lang="en-US" dirty="0" smtClean="0"/>
              <a:t>19.56% LP</a:t>
            </a:r>
            <a:endParaRPr lang="en-US" dirty="0"/>
          </a:p>
        </p:txBody>
      </p:sp>
      <p:sp>
        <p:nvSpPr>
          <p:cNvPr id="82" name="TextBox 81"/>
          <p:cNvSpPr txBox="1"/>
          <p:nvPr/>
        </p:nvSpPr>
        <p:spPr>
          <a:xfrm>
            <a:off x="3581400" y="859099"/>
            <a:ext cx="1614059" cy="338554"/>
          </a:xfrm>
          <a:prstGeom prst="rect">
            <a:avLst/>
          </a:prstGeom>
          <a:noFill/>
        </p:spPr>
        <p:txBody>
          <a:bodyPr wrap="square" rtlCol="0">
            <a:spAutoFit/>
          </a:bodyPr>
          <a:lstStyle/>
          <a:p>
            <a:r>
              <a:rPr lang="en-US" sz="1600" dirty="0" smtClean="0"/>
              <a:t>13.43% LP each</a:t>
            </a:r>
            <a:endParaRPr lang="en-US" sz="1600" dirty="0"/>
          </a:p>
        </p:txBody>
      </p:sp>
      <p:sp>
        <p:nvSpPr>
          <p:cNvPr id="83" name="Rounded Rectangle 82"/>
          <p:cNvSpPr/>
          <p:nvPr/>
        </p:nvSpPr>
        <p:spPr>
          <a:xfrm>
            <a:off x="7297162" y="1143387"/>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F &amp; Family</a:t>
            </a:r>
          </a:p>
          <a:p>
            <a:pPr algn="ctr"/>
            <a:r>
              <a:rPr lang="en-US" dirty="0" smtClean="0"/>
              <a:t>19.56% LP</a:t>
            </a:r>
            <a:endParaRPr lang="en-US" dirty="0"/>
          </a:p>
        </p:txBody>
      </p:sp>
      <p:sp>
        <p:nvSpPr>
          <p:cNvPr id="84" name="Rounded Rectangle 83"/>
          <p:cNvSpPr/>
          <p:nvPr/>
        </p:nvSpPr>
        <p:spPr>
          <a:xfrm>
            <a:off x="5665679" y="1143387"/>
            <a:ext cx="1461405" cy="84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W &amp; Family</a:t>
            </a:r>
          </a:p>
          <a:p>
            <a:pPr algn="ctr"/>
            <a:r>
              <a:rPr lang="en-US" dirty="0" smtClean="0"/>
              <a:t>19.56% LP</a:t>
            </a:r>
            <a:endParaRPr lang="en-US" dirty="0"/>
          </a:p>
        </p:txBody>
      </p:sp>
      <p:cxnSp>
        <p:nvCxnSpPr>
          <p:cNvPr id="88" name="Straight Arrow Connector 87"/>
          <p:cNvCxnSpPr/>
          <p:nvPr/>
        </p:nvCxnSpPr>
        <p:spPr>
          <a:xfrm flipH="1" flipV="1">
            <a:off x="1336364" y="1414164"/>
            <a:ext cx="1008" cy="583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336364" y="866684"/>
            <a:ext cx="1283153" cy="747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Gomez</a:t>
            </a:r>
          </a:p>
        </p:txBody>
      </p:sp>
      <p:sp>
        <p:nvSpPr>
          <p:cNvPr id="5" name="TextBox 4"/>
          <p:cNvSpPr txBox="1"/>
          <p:nvPr/>
        </p:nvSpPr>
        <p:spPr>
          <a:xfrm>
            <a:off x="186701" y="1621299"/>
            <a:ext cx="1207024" cy="369332"/>
          </a:xfrm>
          <a:prstGeom prst="rect">
            <a:avLst/>
          </a:prstGeom>
          <a:noFill/>
        </p:spPr>
        <p:txBody>
          <a:bodyPr wrap="square" rtlCol="0">
            <a:spAutoFit/>
          </a:bodyPr>
          <a:lstStyle/>
          <a:p>
            <a:r>
              <a:rPr lang="en-US" dirty="0" smtClean="0"/>
              <a:t>$</a:t>
            </a:r>
            <a:r>
              <a:rPr lang="en-US" dirty="0"/>
              <a:t> </a:t>
            </a:r>
            <a:r>
              <a:rPr lang="en-US" dirty="0" smtClean="0"/>
              <a:t>Mgt. Fee</a:t>
            </a:r>
            <a:endParaRPr lang="en-US" dirty="0"/>
          </a:p>
        </p:txBody>
      </p:sp>
      <p:cxnSp>
        <p:nvCxnSpPr>
          <p:cNvPr id="13" name="Straight Arrow Connector 12"/>
          <p:cNvCxnSpPr>
            <a:endCxn id="80" idx="3"/>
          </p:cNvCxnSpPr>
          <p:nvPr/>
        </p:nvCxnSpPr>
        <p:spPr>
          <a:xfrm flipH="1">
            <a:off x="8758566" y="2660659"/>
            <a:ext cx="170079" cy="14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875974"/>
            <a:ext cx="6642645" cy="8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28645" y="890625"/>
            <a:ext cx="0" cy="1780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275627" y="875974"/>
            <a:ext cx="0" cy="26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83" idx="0"/>
          </p:cNvCxnSpPr>
          <p:nvPr/>
        </p:nvCxnSpPr>
        <p:spPr>
          <a:xfrm flipH="1">
            <a:off x="8027865" y="890625"/>
            <a:ext cx="2006" cy="25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2619517" y="1414164"/>
            <a:ext cx="3870728" cy="1100436"/>
          </a:xfrm>
          <a:prstGeom prst="bentConnector3">
            <a:avLst>
              <a:gd name="adj1" fmla="val 28166"/>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24200" y="1414164"/>
            <a:ext cx="1746795" cy="369332"/>
          </a:xfrm>
          <a:prstGeom prst="rect">
            <a:avLst/>
          </a:prstGeom>
          <a:noFill/>
        </p:spPr>
        <p:txBody>
          <a:bodyPr wrap="square" rtlCol="0">
            <a:spAutoFit/>
          </a:bodyPr>
          <a:lstStyle/>
          <a:p>
            <a:r>
              <a:rPr lang="en-US" dirty="0" smtClean="0"/>
              <a:t>Note payments</a:t>
            </a:r>
            <a:endParaRPr lang="en-US" dirty="0"/>
          </a:p>
        </p:txBody>
      </p:sp>
      <p:cxnSp>
        <p:nvCxnSpPr>
          <p:cNvPr id="27" name="Straight Connector 26"/>
          <p:cNvCxnSpPr/>
          <p:nvPr/>
        </p:nvCxnSpPr>
        <p:spPr>
          <a:xfrm flipV="1">
            <a:off x="6490245" y="2051007"/>
            <a:ext cx="0" cy="463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490245" y="1990631"/>
            <a:ext cx="806916" cy="523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90245" y="2514600"/>
            <a:ext cx="806916"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25071" y="5090859"/>
            <a:ext cx="8133495" cy="1754326"/>
          </a:xfrm>
          <a:prstGeom prst="rect">
            <a:avLst/>
          </a:prstGeom>
          <a:noFill/>
        </p:spPr>
        <p:txBody>
          <a:bodyPr wrap="square" rtlCol="0">
            <a:spAutoFit/>
          </a:bodyPr>
          <a:lstStyle/>
          <a:p>
            <a:r>
              <a:rPr lang="en-US" u="sng" dirty="0" smtClean="0"/>
              <a:t>Benefits</a:t>
            </a:r>
          </a:p>
          <a:p>
            <a:r>
              <a:rPr lang="en-US" dirty="0" smtClean="0"/>
              <a:t>1.  Income tax can be avoided on sale of LP interests to Trusts</a:t>
            </a:r>
          </a:p>
          <a:p>
            <a:r>
              <a:rPr lang="en-US" dirty="0" smtClean="0"/>
              <a:t>2.  Note payments from Trusts replace income lost from ownership of LP interests</a:t>
            </a:r>
          </a:p>
          <a:p>
            <a:r>
              <a:rPr lang="en-US" dirty="0" smtClean="0"/>
              <a:t>3.  Trusts can use distributions from AF Co, LLLP to make note payments</a:t>
            </a:r>
          </a:p>
          <a:p>
            <a:r>
              <a:rPr lang="en-US" dirty="0"/>
              <a:t>4</a:t>
            </a:r>
            <a:r>
              <a:rPr lang="en-US" dirty="0" smtClean="0"/>
              <a:t>.  Growth and income of LP interests sold avoid estate tax at Gomez’s later death</a:t>
            </a:r>
          </a:p>
          <a:p>
            <a:r>
              <a:rPr lang="en-US" dirty="0"/>
              <a:t>5</a:t>
            </a:r>
            <a:r>
              <a:rPr lang="en-US" dirty="0" smtClean="0"/>
              <a:t>.  Income can be supplemented by management/consulting fee paid to Gomez </a:t>
            </a:r>
          </a:p>
        </p:txBody>
      </p:sp>
      <p:sp>
        <p:nvSpPr>
          <p:cNvPr id="34" name="Slide Number Placeholder 3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31</a:t>
            </a:fld>
            <a:endParaRPr lang="en-US" dirty="0"/>
          </a:p>
        </p:txBody>
      </p:sp>
    </p:spTree>
    <p:extLst>
      <p:ext uri="{BB962C8B-B14F-4D97-AF65-F5344CB8AC3E}">
        <p14:creationId xmlns:p14="http://schemas.microsoft.com/office/powerpoint/2010/main" val="2696444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54" y="25832"/>
            <a:ext cx="8229600" cy="808038"/>
          </a:xfrm>
        </p:spPr>
        <p:txBody>
          <a:bodyPr>
            <a:noAutofit/>
          </a:bodyPr>
          <a:lstStyle/>
          <a:p>
            <a:r>
              <a:rPr lang="en-US" dirty="0" smtClean="0"/>
              <a:t>Scenario #5 – Gomez dies</a:t>
            </a:r>
            <a:endParaRPr lang="en-US" dirty="0"/>
          </a:p>
        </p:txBody>
      </p:sp>
      <p:sp>
        <p:nvSpPr>
          <p:cNvPr id="65" name="Rectangle 64"/>
          <p:cNvSpPr/>
          <p:nvPr/>
        </p:nvSpPr>
        <p:spPr>
          <a:xfrm>
            <a:off x="2789101" y="1934382"/>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LLLP</a:t>
            </a:r>
            <a:endParaRPr lang="en-US" dirty="0"/>
          </a:p>
        </p:txBody>
      </p:sp>
      <p:sp>
        <p:nvSpPr>
          <p:cNvPr id="66" name="Oval 65"/>
          <p:cNvSpPr/>
          <p:nvPr/>
        </p:nvSpPr>
        <p:spPr>
          <a:xfrm>
            <a:off x="4585244" y="3496504"/>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Cattle, LLC</a:t>
            </a:r>
            <a:endParaRPr lang="en-US" sz="1600" dirty="0" smtClean="0"/>
          </a:p>
          <a:p>
            <a:pPr algn="ctr"/>
            <a:endParaRPr lang="en-US" sz="1600" u="sng" dirty="0"/>
          </a:p>
          <a:p>
            <a:pPr algn="ctr"/>
            <a:r>
              <a:rPr lang="en-US" sz="1400" dirty="0" smtClean="0"/>
              <a:t>cattle</a:t>
            </a:r>
          </a:p>
        </p:txBody>
      </p:sp>
      <p:sp>
        <p:nvSpPr>
          <p:cNvPr id="67" name="Oval 66"/>
          <p:cNvSpPr/>
          <p:nvPr/>
        </p:nvSpPr>
        <p:spPr>
          <a:xfrm>
            <a:off x="6795044" y="3485618"/>
            <a:ext cx="21336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Investments, LLC</a:t>
            </a:r>
            <a:endParaRPr lang="en-US" sz="1600" dirty="0" smtClean="0"/>
          </a:p>
          <a:p>
            <a:pPr algn="ctr"/>
            <a:endParaRPr lang="en-US" sz="1400" u="sng" dirty="0"/>
          </a:p>
          <a:p>
            <a:pPr algn="ctr"/>
            <a:r>
              <a:rPr lang="en-US" sz="1400" dirty="0" smtClean="0"/>
              <a:t>real estate</a:t>
            </a:r>
          </a:p>
        </p:txBody>
      </p:sp>
      <p:sp>
        <p:nvSpPr>
          <p:cNvPr id="68" name="TextBox 67"/>
          <p:cNvSpPr txBox="1"/>
          <p:nvPr/>
        </p:nvSpPr>
        <p:spPr>
          <a:xfrm>
            <a:off x="3994695" y="2855169"/>
            <a:ext cx="876299" cy="369332"/>
          </a:xfrm>
          <a:prstGeom prst="rect">
            <a:avLst/>
          </a:prstGeom>
          <a:noFill/>
        </p:spPr>
        <p:txBody>
          <a:bodyPr wrap="square" rtlCol="0">
            <a:spAutoFit/>
          </a:bodyPr>
          <a:lstStyle/>
          <a:p>
            <a:r>
              <a:rPr lang="en-US" dirty="0" smtClean="0"/>
              <a:t>100%</a:t>
            </a:r>
            <a:endParaRPr lang="en-US" dirty="0"/>
          </a:p>
        </p:txBody>
      </p:sp>
      <p:cxnSp>
        <p:nvCxnSpPr>
          <p:cNvPr id="69" name="Straight Connector 68"/>
          <p:cNvCxnSpPr/>
          <p:nvPr/>
        </p:nvCxnSpPr>
        <p:spPr>
          <a:xfrm>
            <a:off x="1182098" y="3195003"/>
            <a:ext cx="6710088"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375444" y="3485618"/>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Pumpkins, LLC</a:t>
            </a:r>
            <a:endParaRPr lang="en-US" sz="1600" dirty="0" smtClean="0"/>
          </a:p>
          <a:p>
            <a:pPr algn="ctr"/>
            <a:endParaRPr lang="en-US" sz="1400" u="sng" dirty="0"/>
          </a:p>
          <a:p>
            <a:pPr algn="ctr"/>
            <a:r>
              <a:rPr lang="en-US" sz="1400" dirty="0" smtClean="0"/>
              <a:t>Pumpkins</a:t>
            </a:r>
          </a:p>
        </p:txBody>
      </p:sp>
      <p:sp>
        <p:nvSpPr>
          <p:cNvPr id="71" name="Oval 70"/>
          <p:cNvSpPr/>
          <p:nvPr/>
        </p:nvSpPr>
        <p:spPr>
          <a:xfrm>
            <a:off x="241844" y="3496504"/>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Trucking, LLC</a:t>
            </a:r>
            <a:endParaRPr lang="en-US" sz="1600" dirty="0" smtClean="0"/>
          </a:p>
          <a:p>
            <a:pPr algn="ctr"/>
            <a:endParaRPr lang="en-US" sz="1400" u="sng" dirty="0" smtClean="0"/>
          </a:p>
          <a:p>
            <a:pPr algn="ctr"/>
            <a:r>
              <a:rPr lang="en-US" sz="1400" dirty="0" smtClean="0"/>
              <a:t>Trucking; equipment</a:t>
            </a:r>
            <a:endParaRPr lang="en-US" sz="1400" dirty="0"/>
          </a:p>
          <a:p>
            <a:endParaRPr lang="en-US" u="sng" dirty="0" smtClean="0"/>
          </a:p>
        </p:txBody>
      </p:sp>
      <p:cxnSp>
        <p:nvCxnSpPr>
          <p:cNvPr id="72" name="Straight Arrow Connector 71"/>
          <p:cNvCxnSpPr/>
          <p:nvPr/>
        </p:nvCxnSpPr>
        <p:spPr>
          <a:xfrm>
            <a:off x="1182098" y="32025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537744" y="32025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0" idx="0"/>
          </p:cNvCxnSpPr>
          <p:nvPr/>
        </p:nvCxnSpPr>
        <p:spPr>
          <a:xfrm>
            <a:off x="3327944" y="32025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876812" y="32025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5873" y="2705146"/>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90212" y="1885979"/>
            <a:ext cx="1283153" cy="1169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p>
        </p:txBody>
      </p:sp>
      <p:cxnSp>
        <p:nvCxnSpPr>
          <p:cNvPr id="78" name="Straight Arrow Connector 77"/>
          <p:cNvCxnSpPr>
            <a:endCxn id="77" idx="6"/>
          </p:cNvCxnSpPr>
          <p:nvPr/>
        </p:nvCxnSpPr>
        <p:spPr>
          <a:xfrm flipH="1">
            <a:off x="2073365" y="2460854"/>
            <a:ext cx="715736" cy="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984795" y="2091522"/>
            <a:ext cx="911681" cy="369332"/>
          </a:xfrm>
          <a:prstGeom prst="rect">
            <a:avLst/>
          </a:prstGeom>
          <a:noFill/>
        </p:spPr>
        <p:txBody>
          <a:bodyPr wrap="square" rtlCol="0">
            <a:spAutoFit/>
          </a:bodyPr>
          <a:lstStyle/>
          <a:p>
            <a:r>
              <a:rPr lang="en-US" dirty="0" smtClean="0"/>
              <a:t>1% GP</a:t>
            </a:r>
            <a:endParaRPr lang="en-US" dirty="0"/>
          </a:p>
        </p:txBody>
      </p:sp>
      <p:sp>
        <p:nvSpPr>
          <p:cNvPr id="80" name="Rounded Rectangle 79"/>
          <p:cNvSpPr/>
          <p:nvPr/>
        </p:nvSpPr>
        <p:spPr>
          <a:xfrm>
            <a:off x="7297160" y="2086873"/>
            <a:ext cx="1461405" cy="952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P &amp; Family</a:t>
            </a:r>
          </a:p>
          <a:p>
            <a:pPr algn="ctr"/>
            <a:r>
              <a:rPr lang="en-US" dirty="0" smtClean="0"/>
              <a:t>33% LP</a:t>
            </a:r>
            <a:endParaRPr lang="en-US" dirty="0"/>
          </a:p>
        </p:txBody>
      </p:sp>
      <p:sp>
        <p:nvSpPr>
          <p:cNvPr id="83" name="Rounded Rectangle 82"/>
          <p:cNvSpPr/>
          <p:nvPr/>
        </p:nvSpPr>
        <p:spPr>
          <a:xfrm>
            <a:off x="7297161" y="833831"/>
            <a:ext cx="1461405" cy="991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F &amp; Family</a:t>
            </a:r>
          </a:p>
          <a:p>
            <a:pPr algn="ctr"/>
            <a:r>
              <a:rPr lang="en-US" dirty="0" smtClean="0"/>
              <a:t>33% LP</a:t>
            </a:r>
            <a:endParaRPr lang="en-US" dirty="0"/>
          </a:p>
        </p:txBody>
      </p:sp>
      <p:sp>
        <p:nvSpPr>
          <p:cNvPr id="84" name="Rounded Rectangle 83"/>
          <p:cNvSpPr/>
          <p:nvPr/>
        </p:nvSpPr>
        <p:spPr>
          <a:xfrm>
            <a:off x="5665678" y="833831"/>
            <a:ext cx="1461405" cy="991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W &amp; Family</a:t>
            </a:r>
          </a:p>
          <a:p>
            <a:pPr algn="ctr"/>
            <a:r>
              <a:rPr lang="en-US" dirty="0" smtClean="0"/>
              <a:t>33% LP</a:t>
            </a:r>
            <a:endParaRPr lang="en-US" dirty="0"/>
          </a:p>
        </p:txBody>
      </p:sp>
      <p:sp>
        <p:nvSpPr>
          <p:cNvPr id="60" name="TextBox 59"/>
          <p:cNvSpPr txBox="1"/>
          <p:nvPr/>
        </p:nvSpPr>
        <p:spPr>
          <a:xfrm>
            <a:off x="518496" y="5105400"/>
            <a:ext cx="8133495" cy="1400383"/>
          </a:xfrm>
          <a:prstGeom prst="rect">
            <a:avLst/>
          </a:prstGeom>
          <a:noFill/>
        </p:spPr>
        <p:txBody>
          <a:bodyPr wrap="square" rtlCol="0">
            <a:spAutoFit/>
          </a:bodyPr>
          <a:lstStyle/>
          <a:p>
            <a:r>
              <a:rPr lang="en-US" sz="1700" u="sng" dirty="0" smtClean="0"/>
              <a:t>Benefits</a:t>
            </a:r>
          </a:p>
          <a:p>
            <a:r>
              <a:rPr lang="en-US" sz="1700" dirty="0" smtClean="0"/>
              <a:t>1. </a:t>
            </a:r>
            <a:r>
              <a:rPr lang="en-US" sz="1700" dirty="0"/>
              <a:t>Only promissory notes and remaining interest in GP, LLC taxed at </a:t>
            </a:r>
            <a:r>
              <a:rPr lang="en-US" sz="1700" dirty="0" smtClean="0"/>
              <a:t>Gomez’s </a:t>
            </a:r>
            <a:r>
              <a:rPr lang="en-US" sz="1700" dirty="0"/>
              <a:t>death; growth of LP interests avoids estate tax</a:t>
            </a:r>
          </a:p>
          <a:p>
            <a:r>
              <a:rPr lang="en-US" sz="1700" dirty="0" smtClean="0"/>
              <a:t>2. Structure is in place for continuation of operations and smooth transition to new controlling partners</a:t>
            </a:r>
          </a:p>
        </p:txBody>
      </p:sp>
      <p:cxnSp>
        <p:nvCxnSpPr>
          <p:cNvPr id="37" name="Straight Arrow Connector 36"/>
          <p:cNvCxnSpPr/>
          <p:nvPr/>
        </p:nvCxnSpPr>
        <p:spPr>
          <a:xfrm flipV="1">
            <a:off x="6629399" y="1849474"/>
            <a:ext cx="731945" cy="54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5" idx="3"/>
          </p:cNvCxnSpPr>
          <p:nvPr/>
        </p:nvCxnSpPr>
        <p:spPr>
          <a:xfrm flipH="1">
            <a:off x="5227501" y="2391582"/>
            <a:ext cx="14018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29399" y="1849474"/>
            <a:ext cx="0" cy="542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29399" y="2391582"/>
            <a:ext cx="6677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7" idx="0"/>
          </p:cNvCxnSpPr>
          <p:nvPr/>
        </p:nvCxnSpPr>
        <p:spPr>
          <a:xfrm flipV="1">
            <a:off x="1431789" y="1435172"/>
            <a:ext cx="16010" cy="450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9253" y="1106365"/>
            <a:ext cx="1405628" cy="369332"/>
          </a:xfrm>
          <a:prstGeom prst="rect">
            <a:avLst/>
          </a:prstGeom>
          <a:noFill/>
        </p:spPr>
        <p:txBody>
          <a:bodyPr wrap="square" rtlCol="0">
            <a:spAutoFit/>
          </a:bodyPr>
          <a:lstStyle/>
          <a:p>
            <a:r>
              <a:rPr lang="en-US" dirty="0" smtClean="0"/>
              <a:t>New Owner?</a:t>
            </a:r>
            <a:endParaRPr lang="en-US" dirty="0"/>
          </a:p>
        </p:txBody>
      </p:sp>
      <p:sp>
        <p:nvSpPr>
          <p:cNvPr id="24" name="Slide Number Placeholder 2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32</a:t>
            </a:fld>
            <a:endParaRPr lang="en-US" dirty="0"/>
          </a:p>
        </p:txBody>
      </p:sp>
      <p:sp>
        <p:nvSpPr>
          <p:cNvPr id="30" name="Rectangle 29"/>
          <p:cNvSpPr/>
          <p:nvPr/>
        </p:nvSpPr>
        <p:spPr>
          <a:xfrm>
            <a:off x="2789101" y="833831"/>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Gomez’s Estate</a:t>
            </a:r>
          </a:p>
          <a:p>
            <a:r>
              <a:rPr lang="en-US" dirty="0" smtClean="0"/>
              <a:t>1. Promissory Notes</a:t>
            </a:r>
          </a:p>
          <a:p>
            <a:r>
              <a:rPr lang="en-US" dirty="0" smtClean="0"/>
              <a:t>2. Interest in GP, LLC</a:t>
            </a:r>
            <a:endParaRPr lang="en-US" dirty="0"/>
          </a:p>
        </p:txBody>
      </p:sp>
    </p:spTree>
    <p:extLst>
      <p:ext uri="{BB962C8B-B14F-4D97-AF65-F5344CB8AC3E}">
        <p14:creationId xmlns:p14="http://schemas.microsoft.com/office/powerpoint/2010/main" val="2070554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of Control</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sz="1800" dirty="0"/>
              <a:t>Individual(s) vs. Voting Trust</a:t>
            </a:r>
          </a:p>
          <a:p>
            <a:pPr lvl="1"/>
            <a:r>
              <a:rPr lang="en-US" sz="1600" dirty="0"/>
              <a:t>Voting Trust permits the controlling interest to be managed by </a:t>
            </a:r>
            <a:r>
              <a:rPr lang="en-US" sz="1600" dirty="0" smtClean="0"/>
              <a:t>an </a:t>
            </a:r>
            <a:r>
              <a:rPr lang="en-US" sz="1600" dirty="0"/>
              <a:t>individual or board of </a:t>
            </a:r>
            <a:r>
              <a:rPr lang="en-US" sz="1600" dirty="0" smtClean="0"/>
              <a:t>fiduciaries.  The board may include anyone, including key management, outside advisors, family members, etc.  The </a:t>
            </a:r>
            <a:r>
              <a:rPr lang="en-US" sz="1600" dirty="0"/>
              <a:t>benefits of ownership still </a:t>
            </a:r>
            <a:r>
              <a:rPr lang="en-US" sz="1600" dirty="0" smtClean="0"/>
              <a:t>overwhelmingly accrue </a:t>
            </a:r>
            <a:r>
              <a:rPr lang="en-US" sz="1600" dirty="0"/>
              <a:t>to </a:t>
            </a:r>
            <a:r>
              <a:rPr lang="en-US" sz="1600" dirty="0" smtClean="0"/>
              <a:t>the trusts for family members.</a:t>
            </a:r>
            <a:endParaRPr lang="en-US" sz="1600" dirty="0"/>
          </a:p>
          <a:p>
            <a:pPr lvl="1"/>
            <a:r>
              <a:rPr lang="en-US" sz="1600" dirty="0"/>
              <a:t>Principal can </a:t>
            </a:r>
            <a:r>
              <a:rPr lang="en-US" sz="1600" dirty="0" smtClean="0"/>
              <a:t>define the procedures</a:t>
            </a:r>
            <a:r>
              <a:rPr lang="en-US" sz="1600" dirty="0"/>
              <a:t>, restrictions, limitations, guidelines, etc. for the management of the voting interest under the terms of the voting trust.  The fiduciaries have a duty to abide by the principal’s intent </a:t>
            </a:r>
          </a:p>
          <a:p>
            <a:pPr lvl="1"/>
            <a:r>
              <a:rPr lang="en-US" sz="1600" dirty="0" smtClean="0"/>
              <a:t>Fiduciaries of voting trust do not run day to day operations; they appoint the individuals who are responsible for day to day operations</a:t>
            </a:r>
          </a:p>
          <a:p>
            <a:pPr lvl="1"/>
            <a:r>
              <a:rPr lang="en-US" sz="1600" dirty="0" smtClean="0"/>
              <a:t>Individual ownership of voting interest means that the individual solely controls the company, which may or may not result in fulfillment of the principal’s vision</a:t>
            </a:r>
            <a:endParaRPr lang="en-US" sz="1600" dirty="0"/>
          </a:p>
          <a:p>
            <a:r>
              <a:rPr lang="en-US" sz="1800" dirty="0" smtClean="0"/>
              <a:t>Incorporate advisory board consisting of outsiders</a:t>
            </a:r>
          </a:p>
          <a:p>
            <a:pPr lvl="1"/>
            <a:r>
              <a:rPr lang="en-US" sz="1600" dirty="0" smtClean="0"/>
              <a:t>Provides for outside expertise and oversight, but may not grant control</a:t>
            </a:r>
          </a:p>
          <a:p>
            <a:pPr lvl="1"/>
            <a:r>
              <a:rPr lang="en-US" sz="1600" dirty="0" smtClean="0"/>
              <a:t>Important to have formal structure for appointment, removal, etc.</a:t>
            </a:r>
          </a:p>
          <a:p>
            <a:pPr lvl="1"/>
            <a:r>
              <a:rPr lang="en-US" sz="1600" dirty="0" smtClean="0"/>
              <a:t>Board or trusted outsiders can have approval authority over certain decisions such as management compensation/bonuses, sale of the business, etc.</a:t>
            </a:r>
            <a:endParaRPr lang="en-US" sz="1600"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33</a:t>
            </a:fld>
            <a:endParaRPr lang="en-US" dirty="0"/>
          </a:p>
        </p:txBody>
      </p:sp>
    </p:spTree>
    <p:extLst>
      <p:ext uri="{BB962C8B-B14F-4D97-AF65-F5344CB8AC3E}">
        <p14:creationId xmlns:p14="http://schemas.microsoft.com/office/powerpoint/2010/main" val="545937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the Governing Agreement</a:t>
            </a:r>
            <a:endParaRPr lang="en-US" dirty="0"/>
          </a:p>
        </p:txBody>
      </p:sp>
      <p:sp>
        <p:nvSpPr>
          <p:cNvPr id="3" name="Content Placeholder 2"/>
          <p:cNvSpPr>
            <a:spLocks noGrp="1"/>
          </p:cNvSpPr>
          <p:nvPr>
            <p:ph idx="1"/>
          </p:nvPr>
        </p:nvSpPr>
        <p:spPr>
          <a:xfrm>
            <a:off x="457200" y="1524000"/>
            <a:ext cx="8229600" cy="4876800"/>
          </a:xfrm>
        </p:spPr>
        <p:txBody>
          <a:bodyPr>
            <a:normAutofit fontScale="25000" lnSpcReduction="20000"/>
          </a:bodyPr>
          <a:lstStyle/>
          <a:p>
            <a:r>
              <a:rPr lang="en-US" sz="7200" dirty="0" smtClean="0">
                <a:ea typeface="Verdana" pitchFamily="34" charset="0"/>
                <a:cs typeface="Verdana" pitchFamily="34" charset="0"/>
              </a:rPr>
              <a:t>Importance is magnified after Gomez’s death. </a:t>
            </a:r>
          </a:p>
          <a:p>
            <a:r>
              <a:rPr lang="en-US" sz="7200" dirty="0" smtClean="0">
                <a:ea typeface="Verdana" pitchFamily="34" charset="0"/>
                <a:cs typeface="Verdana" pitchFamily="34" charset="0"/>
              </a:rPr>
              <a:t>Essential provisions</a:t>
            </a:r>
            <a:endParaRPr lang="en-US" sz="7200" dirty="0">
              <a:ea typeface="Verdana" pitchFamily="34" charset="0"/>
              <a:cs typeface="Verdana" pitchFamily="34" charset="0"/>
            </a:endParaRPr>
          </a:p>
          <a:p>
            <a:pPr lvl="1"/>
            <a:r>
              <a:rPr lang="en-US" sz="7200" dirty="0">
                <a:ea typeface="Verdana" pitchFamily="34" charset="0"/>
                <a:cs typeface="Verdana" pitchFamily="34" charset="0"/>
              </a:rPr>
              <a:t>Clear chain of authority, including appointment of, or procedures for choosing, successor managers</a:t>
            </a:r>
          </a:p>
          <a:p>
            <a:pPr lvl="1"/>
            <a:r>
              <a:rPr lang="en-US" sz="7200" dirty="0">
                <a:ea typeface="Verdana" pitchFamily="34" charset="0"/>
                <a:cs typeface="Verdana" pitchFamily="34" charset="0"/>
              </a:rPr>
              <a:t>Transfer restrictions to prevent unwanted owners</a:t>
            </a:r>
          </a:p>
          <a:p>
            <a:pPr lvl="1"/>
            <a:r>
              <a:rPr lang="en-US" sz="7200" dirty="0">
                <a:ea typeface="Verdana" pitchFamily="34" charset="0"/>
                <a:cs typeface="Verdana" pitchFamily="34" charset="0"/>
              </a:rPr>
              <a:t>Buyout provisions </a:t>
            </a:r>
            <a:r>
              <a:rPr lang="en-US" sz="7200" dirty="0" smtClean="0">
                <a:ea typeface="Verdana" pitchFamily="34" charset="0"/>
                <a:cs typeface="Verdana" pitchFamily="34" charset="0"/>
              </a:rPr>
              <a:t>to </a:t>
            </a:r>
            <a:r>
              <a:rPr lang="en-US" sz="7200" dirty="0">
                <a:ea typeface="Verdana" pitchFamily="34" charset="0"/>
                <a:cs typeface="Verdana" pitchFamily="34" charset="0"/>
              </a:rPr>
              <a:t>sever relationship with hostile </a:t>
            </a:r>
            <a:r>
              <a:rPr lang="en-US" sz="7200" dirty="0" smtClean="0">
                <a:ea typeface="Verdana" pitchFamily="34" charset="0"/>
                <a:cs typeface="Verdana" pitchFamily="34" charset="0"/>
              </a:rPr>
              <a:t>partner</a:t>
            </a:r>
          </a:p>
          <a:p>
            <a:pPr lvl="2"/>
            <a:r>
              <a:rPr lang="en-US" sz="7200" dirty="0" smtClean="0">
                <a:ea typeface="Verdana" pitchFamily="34" charset="0"/>
                <a:cs typeface="Verdana" pitchFamily="34" charset="0"/>
              </a:rPr>
              <a:t>Put rights – owner can force the company to redeem the owner’s interest at the price and on the terms set forth in the agreement</a:t>
            </a:r>
          </a:p>
          <a:p>
            <a:pPr lvl="2"/>
            <a:r>
              <a:rPr lang="en-US" sz="7200" dirty="0" smtClean="0">
                <a:ea typeface="Verdana" pitchFamily="34" charset="0"/>
                <a:cs typeface="Verdana" pitchFamily="34" charset="0"/>
              </a:rPr>
              <a:t>Options – Company and remaining owners have right of first refusal to purchase interest from a seller looking to “get out” </a:t>
            </a:r>
          </a:p>
          <a:p>
            <a:pPr lvl="2"/>
            <a:r>
              <a:rPr lang="en-US" sz="7200" dirty="0" smtClean="0">
                <a:ea typeface="Verdana" pitchFamily="34" charset="0"/>
                <a:cs typeface="Verdana" pitchFamily="34" charset="0"/>
              </a:rPr>
              <a:t>Procedure for determining value and the method of payment should be set forth in the agreement</a:t>
            </a:r>
            <a:endParaRPr lang="en-US" sz="7200" dirty="0">
              <a:ea typeface="Verdana" pitchFamily="34" charset="0"/>
              <a:cs typeface="Verdana" pitchFamily="34" charset="0"/>
            </a:endParaRPr>
          </a:p>
          <a:p>
            <a:pPr lvl="1"/>
            <a:r>
              <a:rPr lang="en-US" sz="7200" dirty="0" smtClean="0">
                <a:ea typeface="Verdana" pitchFamily="34" charset="0"/>
                <a:cs typeface="Verdana" pitchFamily="34" charset="0"/>
              </a:rPr>
              <a:t>Limit opportunity for excessive compensation</a:t>
            </a:r>
          </a:p>
          <a:p>
            <a:pPr lvl="2"/>
            <a:r>
              <a:rPr lang="en-US" sz="7200" dirty="0" smtClean="0">
                <a:ea typeface="Verdana" pitchFamily="34" charset="0"/>
                <a:cs typeface="Verdana" pitchFamily="34" charset="0"/>
              </a:rPr>
              <a:t>Ex: require compensation decisions to be approved by trusted advisor(s), such as independent board</a:t>
            </a:r>
            <a:endParaRPr lang="en-US" sz="7200" dirty="0">
              <a:ea typeface="Verdana" pitchFamily="34" charset="0"/>
              <a:cs typeface="Verdana" pitchFamily="34" charset="0"/>
            </a:endParaRPr>
          </a:p>
          <a:p>
            <a:pPr lvl="1"/>
            <a:r>
              <a:rPr lang="en-US" sz="7200" dirty="0">
                <a:ea typeface="Verdana" pitchFamily="34" charset="0"/>
                <a:cs typeface="Verdana" pitchFamily="34" charset="0"/>
              </a:rPr>
              <a:t>Alternative dispute resolution provisions (e.g., arbitration, mediation) to preempt lengthy and costly litigation and </a:t>
            </a:r>
            <a:r>
              <a:rPr lang="en-US" sz="7200" dirty="0" smtClean="0">
                <a:ea typeface="Verdana" pitchFamily="34" charset="0"/>
                <a:cs typeface="Verdana" pitchFamily="34" charset="0"/>
              </a:rPr>
              <a:t>to avoid publicity of disputes</a:t>
            </a:r>
            <a:endParaRPr lang="en-US" sz="7200" dirty="0">
              <a:ea typeface="Verdana" pitchFamily="34" charset="0"/>
              <a:cs typeface="Verdana" pitchFamily="34" charset="0"/>
            </a:endParaRPr>
          </a:p>
          <a:p>
            <a:pPr lvl="1"/>
            <a:r>
              <a:rPr lang="en-US" sz="7200" dirty="0">
                <a:ea typeface="Verdana" pitchFamily="34" charset="0"/>
                <a:cs typeface="Verdana" pitchFamily="34" charset="0"/>
              </a:rPr>
              <a:t>Unsuccessful litigants should be required to pay prevailing party attorney </a:t>
            </a:r>
            <a:r>
              <a:rPr lang="en-US" sz="7200" dirty="0" smtClean="0">
                <a:ea typeface="Verdana" pitchFamily="34" charset="0"/>
                <a:cs typeface="Verdana" pitchFamily="34" charset="0"/>
              </a:rPr>
              <a:t>fees to deter unwarranted litigation</a:t>
            </a:r>
          </a:p>
          <a:p>
            <a:r>
              <a:rPr lang="en-US" sz="7600" dirty="0" smtClean="0">
                <a:ea typeface="Verdana" pitchFamily="34" charset="0"/>
                <a:cs typeface="Verdana" pitchFamily="34" charset="0"/>
              </a:rPr>
              <a:t>Communicate to next generation!</a:t>
            </a:r>
          </a:p>
          <a:p>
            <a:endParaRPr lang="en-US" sz="7600" dirty="0">
              <a:ea typeface="Verdana" pitchFamily="34" charset="0"/>
              <a:cs typeface="Verdana" pitchFamily="34" charset="0"/>
            </a:endParaRPr>
          </a:p>
          <a:p>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34</a:t>
            </a:fld>
            <a:endParaRPr lang="en-US" dirty="0"/>
          </a:p>
        </p:txBody>
      </p:sp>
    </p:spTree>
    <p:extLst>
      <p:ext uri="{BB962C8B-B14F-4D97-AF65-F5344CB8AC3E}">
        <p14:creationId xmlns:p14="http://schemas.microsoft.com/office/powerpoint/2010/main" val="3922314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54" y="76200"/>
            <a:ext cx="8229600" cy="808038"/>
          </a:xfrm>
        </p:spPr>
        <p:txBody>
          <a:bodyPr>
            <a:noAutofit/>
          </a:bodyPr>
          <a:lstStyle/>
          <a:p>
            <a:r>
              <a:rPr lang="en-US" sz="2800" dirty="0" smtClean="0"/>
              <a:t>Scenario </a:t>
            </a:r>
            <a:r>
              <a:rPr lang="en-US" sz="2800" dirty="0" smtClean="0">
                <a:latin typeface="+mn-lt"/>
              </a:rPr>
              <a:t>#5 (cont.) - </a:t>
            </a:r>
            <a:r>
              <a:rPr lang="en-US" sz="2800" dirty="0">
                <a:latin typeface="+mn-lt"/>
                <a:ea typeface="Verdana" pitchFamily="34" charset="0"/>
                <a:cs typeface="Verdana" pitchFamily="34" charset="0"/>
              </a:rPr>
              <a:t>Maintaining Flexibility for Future Transfers of Ownership</a:t>
            </a:r>
            <a:r>
              <a:rPr lang="en-US" sz="2800" dirty="0" smtClean="0">
                <a:latin typeface="+mn-lt"/>
              </a:rPr>
              <a:t> </a:t>
            </a:r>
            <a:endParaRPr lang="en-US" sz="2800" dirty="0">
              <a:latin typeface="+mn-lt"/>
            </a:endParaRPr>
          </a:p>
        </p:txBody>
      </p:sp>
      <p:sp>
        <p:nvSpPr>
          <p:cNvPr id="65" name="Rectangle 64"/>
          <p:cNvSpPr/>
          <p:nvPr/>
        </p:nvSpPr>
        <p:spPr>
          <a:xfrm>
            <a:off x="2789102" y="209941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LLLP</a:t>
            </a:r>
            <a:endParaRPr lang="en-US" dirty="0"/>
          </a:p>
        </p:txBody>
      </p:sp>
      <p:sp>
        <p:nvSpPr>
          <p:cNvPr id="66" name="Oval 65"/>
          <p:cNvSpPr/>
          <p:nvPr/>
        </p:nvSpPr>
        <p:spPr>
          <a:xfrm>
            <a:off x="4585245" y="3661532"/>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Cattle, LLC</a:t>
            </a:r>
            <a:endParaRPr lang="en-US" sz="1600" dirty="0" smtClean="0"/>
          </a:p>
          <a:p>
            <a:pPr algn="ctr"/>
            <a:endParaRPr lang="en-US" sz="1600" u="sng" dirty="0"/>
          </a:p>
          <a:p>
            <a:pPr algn="ctr"/>
            <a:r>
              <a:rPr lang="en-US" sz="1400" dirty="0" smtClean="0"/>
              <a:t>cattle</a:t>
            </a:r>
          </a:p>
        </p:txBody>
      </p:sp>
      <p:sp>
        <p:nvSpPr>
          <p:cNvPr id="67" name="Oval 66"/>
          <p:cNvSpPr/>
          <p:nvPr/>
        </p:nvSpPr>
        <p:spPr>
          <a:xfrm>
            <a:off x="6795045" y="3650646"/>
            <a:ext cx="21336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Investments, LLC</a:t>
            </a:r>
            <a:endParaRPr lang="en-US" sz="1600" dirty="0" smtClean="0"/>
          </a:p>
          <a:p>
            <a:pPr algn="ctr"/>
            <a:endParaRPr lang="en-US" sz="1400" u="sng" dirty="0"/>
          </a:p>
          <a:p>
            <a:pPr algn="ctr"/>
            <a:r>
              <a:rPr lang="en-US" sz="1400" dirty="0" smtClean="0"/>
              <a:t>real estate</a:t>
            </a:r>
          </a:p>
        </p:txBody>
      </p:sp>
      <p:sp>
        <p:nvSpPr>
          <p:cNvPr id="68" name="TextBox 67"/>
          <p:cNvSpPr txBox="1"/>
          <p:nvPr/>
        </p:nvSpPr>
        <p:spPr>
          <a:xfrm>
            <a:off x="3994696" y="3020197"/>
            <a:ext cx="876299" cy="369332"/>
          </a:xfrm>
          <a:prstGeom prst="rect">
            <a:avLst/>
          </a:prstGeom>
          <a:noFill/>
        </p:spPr>
        <p:txBody>
          <a:bodyPr wrap="square" rtlCol="0">
            <a:spAutoFit/>
          </a:bodyPr>
          <a:lstStyle/>
          <a:p>
            <a:r>
              <a:rPr lang="en-US" dirty="0" smtClean="0"/>
              <a:t>100%</a:t>
            </a:r>
            <a:endParaRPr lang="en-US" dirty="0"/>
          </a:p>
        </p:txBody>
      </p:sp>
      <p:cxnSp>
        <p:nvCxnSpPr>
          <p:cNvPr id="69" name="Straight Connector 68"/>
          <p:cNvCxnSpPr/>
          <p:nvPr/>
        </p:nvCxnSpPr>
        <p:spPr>
          <a:xfrm>
            <a:off x="1182099" y="3360031"/>
            <a:ext cx="6710088"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375445" y="3650646"/>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Pumpkins, LLC</a:t>
            </a:r>
            <a:endParaRPr lang="en-US" sz="1600" dirty="0" smtClean="0"/>
          </a:p>
          <a:p>
            <a:pPr algn="ctr"/>
            <a:endParaRPr lang="en-US" sz="1400" u="sng" dirty="0"/>
          </a:p>
          <a:p>
            <a:pPr algn="ctr"/>
            <a:r>
              <a:rPr lang="en-US" sz="1400" dirty="0" smtClean="0"/>
              <a:t>Pumpkins</a:t>
            </a:r>
          </a:p>
        </p:txBody>
      </p:sp>
      <p:sp>
        <p:nvSpPr>
          <p:cNvPr id="71" name="Oval 70"/>
          <p:cNvSpPr/>
          <p:nvPr/>
        </p:nvSpPr>
        <p:spPr>
          <a:xfrm>
            <a:off x="241845" y="3661532"/>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Trucking, LLC</a:t>
            </a:r>
            <a:endParaRPr lang="en-US" sz="1600" dirty="0" smtClean="0"/>
          </a:p>
          <a:p>
            <a:pPr algn="ctr"/>
            <a:endParaRPr lang="en-US" sz="1400" u="sng" dirty="0" smtClean="0"/>
          </a:p>
          <a:p>
            <a:pPr algn="ctr"/>
            <a:r>
              <a:rPr lang="en-US" sz="1400" dirty="0" smtClean="0"/>
              <a:t>Trucking; equipment</a:t>
            </a:r>
            <a:endParaRPr lang="en-US" sz="1400" dirty="0"/>
          </a:p>
          <a:p>
            <a:endParaRPr lang="en-US" u="sng" dirty="0" smtClean="0"/>
          </a:p>
        </p:txBody>
      </p:sp>
      <p:cxnSp>
        <p:nvCxnSpPr>
          <p:cNvPr id="72" name="Straight Arrow Connector 71"/>
          <p:cNvCxnSpPr/>
          <p:nvPr/>
        </p:nvCxnSpPr>
        <p:spPr>
          <a:xfrm>
            <a:off x="1182099"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537745"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0" idx="0"/>
          </p:cNvCxnSpPr>
          <p:nvPr/>
        </p:nvCxnSpPr>
        <p:spPr>
          <a:xfrm>
            <a:off x="3327945"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876813" y="3367618"/>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5874" y="2870174"/>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90213" y="2051007"/>
            <a:ext cx="1283153" cy="1169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p>
        </p:txBody>
      </p:sp>
      <p:cxnSp>
        <p:nvCxnSpPr>
          <p:cNvPr id="78" name="Straight Arrow Connector 77"/>
          <p:cNvCxnSpPr>
            <a:endCxn id="77" idx="6"/>
          </p:cNvCxnSpPr>
          <p:nvPr/>
        </p:nvCxnSpPr>
        <p:spPr>
          <a:xfrm flipH="1">
            <a:off x="2073366" y="2625882"/>
            <a:ext cx="715736" cy="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984796" y="2256550"/>
            <a:ext cx="911681" cy="369332"/>
          </a:xfrm>
          <a:prstGeom prst="rect">
            <a:avLst/>
          </a:prstGeom>
          <a:noFill/>
        </p:spPr>
        <p:txBody>
          <a:bodyPr wrap="square" rtlCol="0">
            <a:spAutoFit/>
          </a:bodyPr>
          <a:lstStyle/>
          <a:p>
            <a:r>
              <a:rPr lang="en-US" dirty="0" smtClean="0"/>
              <a:t>1% GP</a:t>
            </a:r>
            <a:endParaRPr lang="en-US" dirty="0"/>
          </a:p>
        </p:txBody>
      </p:sp>
      <p:sp>
        <p:nvSpPr>
          <p:cNvPr id="80" name="Rounded Rectangle 79"/>
          <p:cNvSpPr/>
          <p:nvPr/>
        </p:nvSpPr>
        <p:spPr>
          <a:xfrm>
            <a:off x="7321292" y="2320940"/>
            <a:ext cx="1461405" cy="89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P &amp; Family</a:t>
            </a:r>
          </a:p>
          <a:p>
            <a:pPr algn="ctr"/>
            <a:r>
              <a:rPr lang="en-US" dirty="0" smtClean="0"/>
              <a:t>33% LP</a:t>
            </a:r>
            <a:endParaRPr lang="en-US" dirty="0"/>
          </a:p>
        </p:txBody>
      </p:sp>
      <p:sp>
        <p:nvSpPr>
          <p:cNvPr id="83" name="Rounded Rectangle 82"/>
          <p:cNvSpPr/>
          <p:nvPr/>
        </p:nvSpPr>
        <p:spPr>
          <a:xfrm>
            <a:off x="7297161" y="1143387"/>
            <a:ext cx="1461405" cy="1032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F &amp; Family</a:t>
            </a:r>
          </a:p>
          <a:p>
            <a:pPr algn="ctr"/>
            <a:r>
              <a:rPr lang="en-US" dirty="0" smtClean="0"/>
              <a:t>33% LP</a:t>
            </a:r>
            <a:endParaRPr lang="en-US" dirty="0"/>
          </a:p>
        </p:txBody>
      </p:sp>
      <p:sp>
        <p:nvSpPr>
          <p:cNvPr id="84" name="Rounded Rectangle 83"/>
          <p:cNvSpPr/>
          <p:nvPr/>
        </p:nvSpPr>
        <p:spPr>
          <a:xfrm>
            <a:off x="5665678" y="1143387"/>
            <a:ext cx="1461405" cy="1029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W &amp; Family</a:t>
            </a:r>
          </a:p>
          <a:p>
            <a:pPr algn="ctr"/>
            <a:r>
              <a:rPr lang="en-US" dirty="0" smtClean="0"/>
              <a:t>33% LP</a:t>
            </a:r>
            <a:endParaRPr lang="en-US" dirty="0"/>
          </a:p>
        </p:txBody>
      </p:sp>
      <p:sp>
        <p:nvSpPr>
          <p:cNvPr id="60" name="TextBox 59"/>
          <p:cNvSpPr txBox="1"/>
          <p:nvPr/>
        </p:nvSpPr>
        <p:spPr>
          <a:xfrm>
            <a:off x="559254" y="5181600"/>
            <a:ext cx="8133495" cy="1477328"/>
          </a:xfrm>
          <a:prstGeom prst="rect">
            <a:avLst/>
          </a:prstGeom>
          <a:noFill/>
        </p:spPr>
        <p:txBody>
          <a:bodyPr wrap="square" rtlCol="0">
            <a:spAutoFit/>
          </a:bodyPr>
          <a:lstStyle/>
          <a:p>
            <a:r>
              <a:rPr lang="en-US" u="sng" dirty="0" smtClean="0"/>
              <a:t>Flexibility </a:t>
            </a:r>
          </a:p>
          <a:p>
            <a:r>
              <a:rPr lang="en-US" dirty="0" smtClean="0"/>
              <a:t>1. Beneficiaries can be granted power of appointment over trusts</a:t>
            </a:r>
          </a:p>
          <a:p>
            <a:r>
              <a:rPr lang="en-US" dirty="0"/>
              <a:t>2</a:t>
            </a:r>
            <a:r>
              <a:rPr lang="en-US" dirty="0" smtClean="0"/>
              <a:t>. Trusts generally can be modified with or without court involvement</a:t>
            </a:r>
          </a:p>
          <a:p>
            <a:r>
              <a:rPr lang="en-US" dirty="0" smtClean="0"/>
              <a:t>3. AF Co can add new investments by creating additional subsidiary without impacting operations of other business lines.  All 3 family lines benefit</a:t>
            </a:r>
          </a:p>
        </p:txBody>
      </p:sp>
      <p:cxnSp>
        <p:nvCxnSpPr>
          <p:cNvPr id="37" name="Straight Arrow Connector 36"/>
          <p:cNvCxnSpPr/>
          <p:nvPr/>
        </p:nvCxnSpPr>
        <p:spPr>
          <a:xfrm flipV="1">
            <a:off x="6629400" y="2099410"/>
            <a:ext cx="69189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5" idx="3"/>
          </p:cNvCxnSpPr>
          <p:nvPr/>
        </p:nvCxnSpPr>
        <p:spPr>
          <a:xfrm flipH="1">
            <a:off x="5227502" y="2556610"/>
            <a:ext cx="14018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29400" y="2176075"/>
            <a:ext cx="0" cy="380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29400" y="2556610"/>
            <a:ext cx="6677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7" idx="0"/>
          </p:cNvCxnSpPr>
          <p:nvPr/>
        </p:nvCxnSpPr>
        <p:spPr>
          <a:xfrm flipH="1" flipV="1">
            <a:off x="1431789" y="1608349"/>
            <a:ext cx="1" cy="442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0663" y="923128"/>
            <a:ext cx="1544782" cy="646331"/>
          </a:xfrm>
          <a:prstGeom prst="rect">
            <a:avLst/>
          </a:prstGeom>
          <a:noFill/>
        </p:spPr>
        <p:txBody>
          <a:bodyPr wrap="square" rtlCol="0">
            <a:spAutoFit/>
          </a:bodyPr>
          <a:lstStyle/>
          <a:p>
            <a:r>
              <a:rPr lang="en-US" dirty="0" smtClean="0"/>
              <a:t>Individual(s) or voting trust</a:t>
            </a:r>
            <a:endParaRPr lang="en-US" dirty="0"/>
          </a:p>
        </p:txBody>
      </p:sp>
      <p:sp>
        <p:nvSpPr>
          <p:cNvPr id="4" name="Slide Number Placeholder 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35</a:t>
            </a:fld>
            <a:endParaRPr lang="en-US" dirty="0"/>
          </a:p>
        </p:txBody>
      </p:sp>
    </p:spTree>
    <p:extLst>
      <p:ext uri="{BB962C8B-B14F-4D97-AF65-F5344CB8AC3E}">
        <p14:creationId xmlns:p14="http://schemas.microsoft.com/office/powerpoint/2010/main" val="1821688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54" y="76200"/>
            <a:ext cx="8229600" cy="808038"/>
          </a:xfrm>
        </p:spPr>
        <p:txBody>
          <a:bodyPr>
            <a:noAutofit/>
          </a:bodyPr>
          <a:lstStyle/>
          <a:p>
            <a:r>
              <a:rPr lang="en-US" sz="2800" dirty="0" smtClean="0"/>
              <a:t>Scenario </a:t>
            </a:r>
            <a:r>
              <a:rPr lang="en-US" sz="2800" dirty="0" smtClean="0">
                <a:latin typeface="+mn-lt"/>
              </a:rPr>
              <a:t>#6 – Managing Family Conflicts:</a:t>
            </a:r>
            <a:br>
              <a:rPr lang="en-US" sz="2800" dirty="0" smtClean="0">
                <a:latin typeface="+mn-lt"/>
              </a:rPr>
            </a:br>
            <a:r>
              <a:rPr lang="en-US" sz="2800" dirty="0" smtClean="0">
                <a:latin typeface="+mn-lt"/>
              </a:rPr>
              <a:t>Fester wants out!</a:t>
            </a:r>
            <a:endParaRPr lang="en-US" sz="2800" dirty="0">
              <a:latin typeface="+mn-lt"/>
            </a:endParaRPr>
          </a:p>
        </p:txBody>
      </p:sp>
      <p:sp>
        <p:nvSpPr>
          <p:cNvPr id="65" name="Rectangle 64"/>
          <p:cNvSpPr/>
          <p:nvPr/>
        </p:nvSpPr>
        <p:spPr>
          <a:xfrm>
            <a:off x="2819400" y="1862082"/>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 Co., LLLP</a:t>
            </a:r>
            <a:endParaRPr lang="en-US" dirty="0"/>
          </a:p>
        </p:txBody>
      </p:sp>
      <p:sp>
        <p:nvSpPr>
          <p:cNvPr id="66" name="Oval 65"/>
          <p:cNvSpPr/>
          <p:nvPr/>
        </p:nvSpPr>
        <p:spPr>
          <a:xfrm>
            <a:off x="4615543" y="3424204"/>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Cattle, LLC</a:t>
            </a:r>
            <a:endParaRPr lang="en-US" sz="1600" dirty="0" smtClean="0"/>
          </a:p>
          <a:p>
            <a:pPr algn="ctr"/>
            <a:endParaRPr lang="en-US" sz="1600" u="sng" dirty="0"/>
          </a:p>
          <a:p>
            <a:pPr algn="ctr"/>
            <a:r>
              <a:rPr lang="en-US" sz="1400" dirty="0" smtClean="0"/>
              <a:t>cattle</a:t>
            </a:r>
          </a:p>
        </p:txBody>
      </p:sp>
      <p:sp>
        <p:nvSpPr>
          <p:cNvPr id="67" name="Oval 66"/>
          <p:cNvSpPr/>
          <p:nvPr/>
        </p:nvSpPr>
        <p:spPr>
          <a:xfrm>
            <a:off x="6825343" y="3413318"/>
            <a:ext cx="21336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Investments, LLC</a:t>
            </a:r>
            <a:endParaRPr lang="en-US" sz="1600" dirty="0" smtClean="0"/>
          </a:p>
          <a:p>
            <a:pPr algn="ctr"/>
            <a:endParaRPr lang="en-US" sz="1400" u="sng" dirty="0"/>
          </a:p>
          <a:p>
            <a:pPr algn="ctr"/>
            <a:r>
              <a:rPr lang="en-US" sz="1400" dirty="0" smtClean="0"/>
              <a:t>real estate</a:t>
            </a:r>
          </a:p>
        </p:txBody>
      </p:sp>
      <p:sp>
        <p:nvSpPr>
          <p:cNvPr id="68" name="TextBox 67"/>
          <p:cNvSpPr txBox="1"/>
          <p:nvPr/>
        </p:nvSpPr>
        <p:spPr>
          <a:xfrm>
            <a:off x="4024994" y="2782869"/>
            <a:ext cx="876299" cy="369332"/>
          </a:xfrm>
          <a:prstGeom prst="rect">
            <a:avLst/>
          </a:prstGeom>
          <a:noFill/>
        </p:spPr>
        <p:txBody>
          <a:bodyPr wrap="square" rtlCol="0">
            <a:spAutoFit/>
          </a:bodyPr>
          <a:lstStyle/>
          <a:p>
            <a:r>
              <a:rPr lang="en-US" dirty="0" smtClean="0"/>
              <a:t>100%</a:t>
            </a:r>
            <a:endParaRPr lang="en-US" dirty="0"/>
          </a:p>
        </p:txBody>
      </p:sp>
      <p:cxnSp>
        <p:nvCxnSpPr>
          <p:cNvPr id="69" name="Straight Connector 68"/>
          <p:cNvCxnSpPr/>
          <p:nvPr/>
        </p:nvCxnSpPr>
        <p:spPr>
          <a:xfrm>
            <a:off x="1212397" y="3122703"/>
            <a:ext cx="6710088"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405743" y="3413318"/>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Pumpkins, LLC</a:t>
            </a:r>
            <a:endParaRPr lang="en-US" sz="1600" dirty="0" smtClean="0"/>
          </a:p>
          <a:p>
            <a:pPr algn="ctr"/>
            <a:endParaRPr lang="en-US" sz="1400" u="sng" dirty="0"/>
          </a:p>
          <a:p>
            <a:pPr algn="ctr"/>
            <a:r>
              <a:rPr lang="en-US" sz="1400" dirty="0" smtClean="0"/>
              <a:t>Pumpkins</a:t>
            </a:r>
          </a:p>
        </p:txBody>
      </p:sp>
      <p:sp>
        <p:nvSpPr>
          <p:cNvPr id="71" name="Oval 70"/>
          <p:cNvSpPr/>
          <p:nvPr/>
        </p:nvSpPr>
        <p:spPr>
          <a:xfrm>
            <a:off x="272143" y="3424204"/>
            <a:ext cx="1905000" cy="1440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u="sng" dirty="0" smtClean="0"/>
              <a:t>AF Co. Trucking, LLC</a:t>
            </a:r>
            <a:endParaRPr lang="en-US" sz="1600" dirty="0" smtClean="0"/>
          </a:p>
          <a:p>
            <a:pPr algn="ctr"/>
            <a:endParaRPr lang="en-US" sz="1400" u="sng" dirty="0" smtClean="0"/>
          </a:p>
          <a:p>
            <a:pPr algn="ctr"/>
            <a:r>
              <a:rPr lang="en-US" sz="1400" dirty="0" smtClean="0"/>
              <a:t>Trucking; equipment</a:t>
            </a:r>
            <a:endParaRPr lang="en-US" sz="1400" dirty="0"/>
          </a:p>
          <a:p>
            <a:endParaRPr lang="en-US" u="sng" dirty="0" smtClean="0"/>
          </a:p>
        </p:txBody>
      </p:sp>
      <p:cxnSp>
        <p:nvCxnSpPr>
          <p:cNvPr id="72" name="Straight Arrow Connector 71"/>
          <p:cNvCxnSpPr/>
          <p:nvPr/>
        </p:nvCxnSpPr>
        <p:spPr>
          <a:xfrm>
            <a:off x="1212397" y="31302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568043" y="31302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0" idx="0"/>
          </p:cNvCxnSpPr>
          <p:nvPr/>
        </p:nvCxnSpPr>
        <p:spPr>
          <a:xfrm>
            <a:off x="3358243" y="31302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07111" y="3130290"/>
            <a:ext cx="0" cy="28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46172" y="2632846"/>
            <a:ext cx="0" cy="489857"/>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820511" y="1813679"/>
            <a:ext cx="1283153" cy="1169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 LLC</a:t>
            </a:r>
          </a:p>
        </p:txBody>
      </p:sp>
      <p:cxnSp>
        <p:nvCxnSpPr>
          <p:cNvPr id="78" name="Straight Arrow Connector 77"/>
          <p:cNvCxnSpPr>
            <a:endCxn id="77" idx="6"/>
          </p:cNvCxnSpPr>
          <p:nvPr/>
        </p:nvCxnSpPr>
        <p:spPr>
          <a:xfrm flipH="1">
            <a:off x="2103664" y="2388554"/>
            <a:ext cx="715736" cy="1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015094" y="2019222"/>
            <a:ext cx="911681" cy="369332"/>
          </a:xfrm>
          <a:prstGeom prst="rect">
            <a:avLst/>
          </a:prstGeom>
          <a:noFill/>
        </p:spPr>
        <p:txBody>
          <a:bodyPr wrap="square" rtlCol="0">
            <a:spAutoFit/>
          </a:bodyPr>
          <a:lstStyle/>
          <a:p>
            <a:r>
              <a:rPr lang="en-US" dirty="0" smtClean="0"/>
              <a:t>1% GP</a:t>
            </a:r>
            <a:endParaRPr lang="en-US" dirty="0"/>
          </a:p>
        </p:txBody>
      </p:sp>
      <p:cxnSp>
        <p:nvCxnSpPr>
          <p:cNvPr id="8" name="Straight Connector 7"/>
          <p:cNvCxnSpPr/>
          <p:nvPr/>
        </p:nvCxnSpPr>
        <p:spPr>
          <a:xfrm flipH="1">
            <a:off x="5257800" y="2347802"/>
            <a:ext cx="14018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7" idx="0"/>
          </p:cNvCxnSpPr>
          <p:nvPr/>
        </p:nvCxnSpPr>
        <p:spPr>
          <a:xfrm flipH="1" flipV="1">
            <a:off x="1462087" y="1371021"/>
            <a:ext cx="1" cy="442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60961" y="685800"/>
            <a:ext cx="1544782" cy="646331"/>
          </a:xfrm>
          <a:prstGeom prst="rect">
            <a:avLst/>
          </a:prstGeom>
          <a:noFill/>
        </p:spPr>
        <p:txBody>
          <a:bodyPr wrap="square" rtlCol="0">
            <a:spAutoFit/>
          </a:bodyPr>
          <a:lstStyle/>
          <a:p>
            <a:r>
              <a:rPr lang="en-US" dirty="0" smtClean="0"/>
              <a:t>Individual(s) or voting trust</a:t>
            </a:r>
            <a:endParaRPr lang="en-US" dirty="0"/>
          </a:p>
        </p:txBody>
      </p:sp>
      <p:sp>
        <p:nvSpPr>
          <p:cNvPr id="30" name="TextBox 29"/>
          <p:cNvSpPr txBox="1"/>
          <p:nvPr/>
        </p:nvSpPr>
        <p:spPr>
          <a:xfrm>
            <a:off x="548795" y="4953000"/>
            <a:ext cx="8133495" cy="1815882"/>
          </a:xfrm>
          <a:prstGeom prst="rect">
            <a:avLst/>
          </a:prstGeom>
          <a:noFill/>
        </p:spPr>
        <p:txBody>
          <a:bodyPr wrap="square" rtlCol="0">
            <a:spAutoFit/>
          </a:bodyPr>
          <a:lstStyle/>
          <a:p>
            <a:r>
              <a:rPr lang="en-US" sz="1600" u="sng" dirty="0" smtClean="0">
                <a:latin typeface="Calibri" pitchFamily="34" charset="0"/>
              </a:rPr>
              <a:t>Options </a:t>
            </a:r>
          </a:p>
          <a:p>
            <a:r>
              <a:rPr lang="en-US" sz="1600" dirty="0" smtClean="0">
                <a:latin typeface="Calibri" pitchFamily="34" charset="0"/>
              </a:rPr>
              <a:t>1. AF Co redeems 33% LP interest held by Fester’s Trust, which benefits </a:t>
            </a:r>
            <a:r>
              <a:rPr lang="en-US" sz="1600" dirty="0" err="1" smtClean="0">
                <a:latin typeface="Calibri" pitchFamily="34" charset="0"/>
              </a:rPr>
              <a:t>Pugsley</a:t>
            </a:r>
            <a:r>
              <a:rPr lang="en-US" sz="1600" dirty="0" smtClean="0">
                <a:latin typeface="Calibri" pitchFamily="34" charset="0"/>
              </a:rPr>
              <a:t> and Wednesday equally.  Redemption could be made with cash or even a sub-</a:t>
            </a:r>
            <a:r>
              <a:rPr lang="en-US" sz="1600" dirty="0" err="1" smtClean="0">
                <a:latin typeface="Calibri" pitchFamily="34" charset="0"/>
              </a:rPr>
              <a:t>LLCs</a:t>
            </a:r>
            <a:r>
              <a:rPr lang="en-US" sz="1600" dirty="0" smtClean="0">
                <a:latin typeface="Calibri" pitchFamily="34" charset="0"/>
              </a:rPr>
              <a:t>.</a:t>
            </a:r>
          </a:p>
          <a:p>
            <a:r>
              <a:rPr lang="en-US" sz="1600" dirty="0" smtClean="0">
                <a:latin typeface="Calibri" pitchFamily="34" charset="0"/>
              </a:rPr>
              <a:t>2. Trust for Wednesday &amp; Family and/or Trust for </a:t>
            </a:r>
            <a:r>
              <a:rPr lang="en-US" sz="1600" dirty="0" err="1" smtClean="0">
                <a:latin typeface="Calibri" pitchFamily="34" charset="0"/>
              </a:rPr>
              <a:t>Pugsley</a:t>
            </a:r>
            <a:r>
              <a:rPr lang="en-US" sz="1600" dirty="0" smtClean="0">
                <a:latin typeface="Calibri" pitchFamily="34" charset="0"/>
              </a:rPr>
              <a:t> &amp; Family can buy 33% LP interest from Fester’s Trust.  </a:t>
            </a:r>
          </a:p>
          <a:p>
            <a:r>
              <a:rPr lang="en-US" sz="1600" dirty="0" smtClean="0">
                <a:latin typeface="Calibri" pitchFamily="34" charset="0"/>
              </a:rPr>
              <a:t>- Under either option, the partnership agreement should contain terms governing the buyout procedures in the event the parties are not otherwise able to agree on terms.</a:t>
            </a:r>
          </a:p>
        </p:txBody>
      </p:sp>
      <p:sp>
        <p:nvSpPr>
          <p:cNvPr id="3" name="Slide Number Placeholder 2"/>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36</a:t>
            </a:fld>
            <a:endParaRPr lang="en-US" dirty="0"/>
          </a:p>
        </p:txBody>
      </p:sp>
      <p:sp>
        <p:nvSpPr>
          <p:cNvPr id="31" name="Rounded Rectangle 30"/>
          <p:cNvSpPr/>
          <p:nvPr/>
        </p:nvSpPr>
        <p:spPr>
          <a:xfrm>
            <a:off x="7321292" y="2115245"/>
            <a:ext cx="1461405" cy="89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P &amp; Family</a:t>
            </a:r>
          </a:p>
          <a:p>
            <a:pPr algn="ctr"/>
            <a:r>
              <a:rPr lang="en-US" dirty="0" smtClean="0"/>
              <a:t>33% LP</a:t>
            </a:r>
            <a:endParaRPr lang="en-US" dirty="0"/>
          </a:p>
        </p:txBody>
      </p:sp>
      <p:sp>
        <p:nvSpPr>
          <p:cNvPr id="32" name="Rounded Rectangle 31"/>
          <p:cNvSpPr/>
          <p:nvPr/>
        </p:nvSpPr>
        <p:spPr>
          <a:xfrm>
            <a:off x="7297161" y="937692"/>
            <a:ext cx="1461405" cy="1032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F &amp; Family</a:t>
            </a:r>
          </a:p>
          <a:p>
            <a:pPr algn="ctr"/>
            <a:r>
              <a:rPr lang="en-US" dirty="0" smtClean="0"/>
              <a:t>33% LP</a:t>
            </a:r>
            <a:endParaRPr lang="en-US" dirty="0"/>
          </a:p>
        </p:txBody>
      </p:sp>
      <p:sp>
        <p:nvSpPr>
          <p:cNvPr id="33" name="Rounded Rectangle 32"/>
          <p:cNvSpPr/>
          <p:nvPr/>
        </p:nvSpPr>
        <p:spPr>
          <a:xfrm>
            <a:off x="5665678" y="937692"/>
            <a:ext cx="1461405" cy="1029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Trust for W &amp; Family</a:t>
            </a:r>
          </a:p>
          <a:p>
            <a:pPr algn="ctr"/>
            <a:r>
              <a:rPr lang="en-US" dirty="0" smtClean="0"/>
              <a:t>33% LP</a:t>
            </a:r>
            <a:endParaRPr lang="en-US" dirty="0"/>
          </a:p>
        </p:txBody>
      </p:sp>
      <p:cxnSp>
        <p:nvCxnSpPr>
          <p:cNvPr id="34" name="Straight Arrow Connector 33"/>
          <p:cNvCxnSpPr/>
          <p:nvPr/>
        </p:nvCxnSpPr>
        <p:spPr>
          <a:xfrm flipV="1">
            <a:off x="6629400" y="1893715"/>
            <a:ext cx="69189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629400" y="1970380"/>
            <a:ext cx="0" cy="380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29400" y="2350915"/>
            <a:ext cx="6677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60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dirty="0" smtClean="0">
                <a:latin typeface="+mj-lt"/>
              </a:rPr>
              <a:t>Managing family conflicts</a:t>
            </a:r>
            <a:r>
              <a:rPr lang="en-US" dirty="0" smtClean="0"/>
              <a:t/>
            </a:r>
            <a:br>
              <a:rPr lang="en-US" dirty="0" smtClean="0"/>
            </a:br>
            <a:endParaRPr lang="en-US" dirty="0"/>
          </a:p>
        </p:txBody>
      </p:sp>
      <p:sp>
        <p:nvSpPr>
          <p:cNvPr id="3" name="Content Placeholder 2"/>
          <p:cNvSpPr>
            <a:spLocks noGrp="1"/>
          </p:cNvSpPr>
          <p:nvPr>
            <p:ph idx="1"/>
          </p:nvPr>
        </p:nvSpPr>
        <p:spPr>
          <a:xfrm>
            <a:off x="533400" y="1371600"/>
            <a:ext cx="8229600" cy="5105400"/>
          </a:xfrm>
        </p:spPr>
        <p:txBody>
          <a:bodyPr>
            <a:normAutofit lnSpcReduction="10000"/>
          </a:bodyPr>
          <a:lstStyle/>
          <a:p>
            <a:r>
              <a:rPr lang="en-US" sz="2000" dirty="0" smtClean="0">
                <a:ea typeface="Verdana" pitchFamily="34" charset="0"/>
                <a:cs typeface="Verdana" pitchFamily="34" charset="0"/>
              </a:rPr>
              <a:t>The best way to avoid future conflicts is by establishing a clear plan during life</a:t>
            </a:r>
          </a:p>
          <a:p>
            <a:pPr lvl="1"/>
            <a:r>
              <a:rPr lang="en-US" sz="1800" dirty="0" smtClean="0">
                <a:ea typeface="Verdana" pitchFamily="34" charset="0"/>
                <a:cs typeface="Verdana" pitchFamily="34" charset="0"/>
              </a:rPr>
              <a:t>Heirs are much more likely to agree when the principal is alive and in control</a:t>
            </a:r>
          </a:p>
          <a:p>
            <a:pPr lvl="1"/>
            <a:r>
              <a:rPr lang="en-US" sz="1800" dirty="0" smtClean="0">
                <a:ea typeface="Verdana" pitchFamily="34" charset="0"/>
                <a:cs typeface="Verdana" pitchFamily="34" charset="0"/>
              </a:rPr>
              <a:t>Communication from the principal is critical (regular family meetings)</a:t>
            </a:r>
          </a:p>
          <a:p>
            <a:pPr lvl="1"/>
            <a:r>
              <a:rPr lang="en-US" sz="1800" dirty="0" smtClean="0">
                <a:ea typeface="Verdana" pitchFamily="34" charset="0"/>
                <a:cs typeface="Verdana" pitchFamily="34" charset="0"/>
              </a:rPr>
              <a:t>Lifetime planning reduces the number of issues left to fight about post-death</a:t>
            </a:r>
          </a:p>
          <a:p>
            <a:pPr lvl="1"/>
            <a:r>
              <a:rPr lang="en-US" sz="1800" dirty="0" smtClean="0">
                <a:ea typeface="Verdana" pitchFamily="34" charset="0"/>
                <a:cs typeface="Verdana" pitchFamily="34" charset="0"/>
              </a:rPr>
              <a:t>Separate business lines into separate entities so that family members receive only those portions of the business in which they want to be involved.</a:t>
            </a:r>
          </a:p>
          <a:p>
            <a:pPr lvl="1"/>
            <a:r>
              <a:rPr lang="en-US" sz="1800" dirty="0" smtClean="0">
                <a:ea typeface="Verdana" pitchFamily="34" charset="0"/>
                <a:cs typeface="Verdana" pitchFamily="34" charset="0"/>
              </a:rPr>
              <a:t>Establish a mission statement and business plan for the future of the company.  This provides guidelines for future management and owners </a:t>
            </a:r>
          </a:p>
          <a:p>
            <a:pPr lvl="1"/>
            <a:r>
              <a:rPr lang="en-US" sz="1800" dirty="0" smtClean="0">
                <a:ea typeface="Verdana" pitchFamily="34" charset="0"/>
                <a:cs typeface="Verdana" pitchFamily="34" charset="0"/>
              </a:rPr>
              <a:t>Consider establishing an advisory board that includes non-family members</a:t>
            </a:r>
          </a:p>
          <a:p>
            <a:pPr lvl="2"/>
            <a:r>
              <a:rPr lang="en-US" sz="1800" dirty="0" smtClean="0">
                <a:ea typeface="Verdana" pitchFamily="34" charset="0"/>
                <a:cs typeface="Verdana" pitchFamily="34" charset="0"/>
              </a:rPr>
              <a:t>Outsiders often play a critical role in maintaining family harmony because they can provide balance and cover for business decisions.  The views of an independent trusted advisor can resolve deadlocks.</a:t>
            </a:r>
          </a:p>
          <a:p>
            <a:r>
              <a:rPr lang="en-US" sz="2000" dirty="0" smtClean="0">
                <a:ea typeface="Verdana" pitchFamily="34" charset="0"/>
                <a:cs typeface="Verdana" pitchFamily="34" charset="0"/>
              </a:rPr>
              <a:t>Comprehensive agreement governing ownership is a must – See slide 34 for essential provisions</a:t>
            </a:r>
          </a:p>
          <a:p>
            <a:r>
              <a:rPr lang="en-US" sz="2000" dirty="0" smtClean="0">
                <a:ea typeface="Verdana" pitchFamily="34" charset="0"/>
                <a:cs typeface="Verdana" pitchFamily="34" charset="0"/>
              </a:rPr>
              <a:t>General Rule: Voting control of the business should remain with those active in the business</a:t>
            </a:r>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37</a:t>
            </a:fld>
            <a:endParaRPr lang="en-US" dirty="0"/>
          </a:p>
        </p:txBody>
      </p:sp>
    </p:spTree>
    <p:extLst>
      <p:ext uri="{BB962C8B-B14F-4D97-AF65-F5344CB8AC3E}">
        <p14:creationId xmlns:p14="http://schemas.microsoft.com/office/powerpoint/2010/main" val="878778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7800"/>
            <a:ext cx="8229600" cy="1143000"/>
          </a:xfrm>
        </p:spPr>
        <p:txBody>
          <a:bodyPr>
            <a:normAutofit/>
          </a:bodyPr>
          <a:lstStyle/>
          <a:p>
            <a:r>
              <a:rPr lang="en-US" sz="6000" dirty="0" smtClean="0">
                <a:solidFill>
                  <a:schemeClr val="accent2">
                    <a:lumMod val="75000"/>
                  </a:schemeClr>
                </a:solidFill>
              </a:rPr>
              <a:t>GET STARTED NOW!</a:t>
            </a:r>
            <a:endParaRPr lang="en-US" sz="6000" dirty="0">
              <a:solidFill>
                <a:schemeClr val="accent2">
                  <a:lumMod val="75000"/>
                </a:schemeClr>
              </a:solidFill>
            </a:endParaRPr>
          </a:p>
        </p:txBody>
      </p:sp>
      <p:sp>
        <p:nvSpPr>
          <p:cNvPr id="3" name="Content Placeholder 2"/>
          <p:cNvSpPr>
            <a:spLocks noGrp="1"/>
          </p:cNvSpPr>
          <p:nvPr>
            <p:ph sz="half" idx="1"/>
          </p:nvPr>
        </p:nvSpPr>
        <p:spPr>
          <a:xfrm>
            <a:off x="457200" y="1752601"/>
            <a:ext cx="4038600" cy="2590800"/>
          </a:xfrm>
        </p:spPr>
        <p:txBody>
          <a:bodyPr>
            <a:normAutofit/>
          </a:bodyPr>
          <a:lstStyle/>
          <a:p>
            <a:r>
              <a:rPr lang="en-US" dirty="0" smtClean="0"/>
              <a:t>Minimize Taxes</a:t>
            </a:r>
          </a:p>
          <a:p>
            <a:r>
              <a:rPr lang="en-US" dirty="0" smtClean="0"/>
              <a:t>Creditor/Divorce Protection</a:t>
            </a:r>
          </a:p>
          <a:p>
            <a:r>
              <a:rPr lang="en-US" dirty="0"/>
              <a:t>Business </a:t>
            </a:r>
            <a:r>
              <a:rPr lang="en-US" dirty="0" smtClean="0"/>
              <a:t>Continuity</a:t>
            </a:r>
          </a:p>
          <a:p>
            <a:r>
              <a:rPr lang="en-US" dirty="0"/>
              <a:t>Preserve Value</a:t>
            </a:r>
          </a:p>
          <a:p>
            <a:endParaRPr lang="en-US" dirty="0"/>
          </a:p>
          <a:p>
            <a:pPr marL="0" indent="0">
              <a:buNone/>
            </a:pPr>
            <a:endParaRPr lang="en-US" dirty="0" smtClean="0"/>
          </a:p>
          <a:p>
            <a:endParaRPr lang="en-US" dirty="0" smtClean="0"/>
          </a:p>
          <a:p>
            <a:endParaRPr lang="en-US" dirty="0"/>
          </a:p>
        </p:txBody>
      </p:sp>
      <p:sp>
        <p:nvSpPr>
          <p:cNvPr id="6" name="Content Placeholder 5"/>
          <p:cNvSpPr>
            <a:spLocks noGrp="1"/>
          </p:cNvSpPr>
          <p:nvPr>
            <p:ph sz="half" idx="2"/>
          </p:nvPr>
        </p:nvSpPr>
        <p:spPr>
          <a:xfrm>
            <a:off x="4648200" y="1828801"/>
            <a:ext cx="4038600" cy="2438400"/>
          </a:xfrm>
        </p:spPr>
        <p:txBody>
          <a:bodyPr>
            <a:normAutofit/>
          </a:bodyPr>
          <a:lstStyle/>
          <a:p>
            <a:r>
              <a:rPr lang="en-US" dirty="0"/>
              <a:t>Avoid &amp; Resolve Family Conflicts</a:t>
            </a:r>
          </a:p>
          <a:p>
            <a:r>
              <a:rPr lang="en-US" dirty="0" smtClean="0"/>
              <a:t>Define Management</a:t>
            </a:r>
          </a:p>
          <a:p>
            <a:pPr marL="0" indent="0">
              <a:buNone/>
            </a:pPr>
            <a:endParaRPr lang="en-US" dirty="0" smtClean="0"/>
          </a:p>
        </p:txBody>
      </p:sp>
      <p:sp>
        <p:nvSpPr>
          <p:cNvPr id="4" name="Slide Number Placeholder 3"/>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38</a:t>
            </a:fld>
            <a:endParaRPr lang="en-US" dirty="0"/>
          </a:p>
        </p:txBody>
      </p:sp>
      <p:sp>
        <p:nvSpPr>
          <p:cNvPr id="5" name="Title 1"/>
          <p:cNvSpPr txBox="1">
            <a:spLocks/>
          </p:cNvSpPr>
          <p:nvPr/>
        </p:nvSpPr>
        <p:spPr>
          <a:xfrm>
            <a:off x="304800" y="3048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spcBef>
                <a:spcPct val="0"/>
              </a:spcBef>
            </a:pPr>
            <a:r>
              <a:rPr lang="en-US" sz="4000" kern="0" dirty="0" smtClean="0">
                <a:solidFill>
                  <a:sysClr val="windowText" lastClr="000000"/>
                </a:solidFill>
              </a:rPr>
              <a:t>Why is Succession Planning Important?</a:t>
            </a:r>
            <a:r>
              <a:rPr lang="en-US" kern="0" dirty="0" smtClean="0">
                <a:solidFill>
                  <a:sysClr val="windowText" lastClr="000000"/>
                </a:solidFill>
              </a:rPr>
              <a:t/>
            </a:r>
            <a:br>
              <a:rPr lang="en-US" kern="0" dirty="0" smtClean="0">
                <a:solidFill>
                  <a:sysClr val="windowText" lastClr="000000"/>
                </a:solidFill>
              </a:rPr>
            </a:br>
            <a:endParaRPr lang="en-US" kern="0" dirty="0">
              <a:solidFill>
                <a:sysClr val="windowText" lastClr="000000"/>
              </a:solidFill>
            </a:endParaRPr>
          </a:p>
        </p:txBody>
      </p:sp>
      <p:sp>
        <p:nvSpPr>
          <p:cNvPr id="8" name="Title 1"/>
          <p:cNvSpPr txBox="1">
            <a:spLocks/>
          </p:cNvSpPr>
          <p:nvPr/>
        </p:nvSpPr>
        <p:spPr>
          <a:xfrm>
            <a:off x="460829" y="423454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solidFill>
                <a:schemeClr val="accent2">
                  <a:lumMod val="75000"/>
                </a:schemeClr>
              </a:solidFill>
            </a:endParaRPr>
          </a:p>
        </p:txBody>
      </p:sp>
      <p:sp>
        <p:nvSpPr>
          <p:cNvPr id="9" name="Title 1"/>
          <p:cNvSpPr txBox="1">
            <a:spLocks/>
          </p:cNvSpPr>
          <p:nvPr/>
        </p:nvSpPr>
        <p:spPr>
          <a:xfrm>
            <a:off x="460829" y="4230914"/>
            <a:ext cx="8229600" cy="1143000"/>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With proper planning, your business can be one of the few that survive to future generations</a:t>
            </a:r>
            <a:endParaRPr lang="en-US" sz="6000" dirty="0"/>
          </a:p>
        </p:txBody>
      </p:sp>
    </p:spTree>
    <p:extLst>
      <p:ext uri="{BB962C8B-B14F-4D97-AF65-F5344CB8AC3E}">
        <p14:creationId xmlns:p14="http://schemas.microsoft.com/office/powerpoint/2010/main" val="39860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2" presetClass="entr" presetSubtype="1" fill="hold" grpId="0" nodeType="afterEffect" nodePh="1">
                                  <p:stCondLst>
                                    <p:cond delay="400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Succession Planning Important?</a:t>
            </a:r>
            <a:endParaRPr lang="en-US" dirty="0"/>
          </a:p>
        </p:txBody>
      </p:sp>
      <p:sp>
        <p:nvSpPr>
          <p:cNvPr id="3" name="Content Placeholder 2"/>
          <p:cNvSpPr>
            <a:spLocks noGrp="1"/>
          </p:cNvSpPr>
          <p:nvPr>
            <p:ph idx="1"/>
          </p:nvPr>
        </p:nvSpPr>
        <p:spPr>
          <a:xfrm>
            <a:off x="457200" y="1600200"/>
            <a:ext cx="4381500" cy="4525963"/>
          </a:xfrm>
        </p:spPr>
        <p:txBody>
          <a:bodyPr>
            <a:normAutofit fontScale="70000" lnSpcReduction="20000"/>
          </a:bodyPr>
          <a:lstStyle/>
          <a:p>
            <a:r>
              <a:rPr lang="en-US" dirty="0" smtClean="0"/>
              <a:t>Surveys indicate less than 1/3 of family businesses survive to the 2</a:t>
            </a:r>
            <a:r>
              <a:rPr lang="en-US" baseline="30000" dirty="0" smtClean="0"/>
              <a:t>nd</a:t>
            </a:r>
            <a:r>
              <a:rPr lang="en-US" dirty="0" smtClean="0"/>
              <a:t> generation and less than half of those survive to the 3d generation.</a:t>
            </a:r>
          </a:p>
          <a:p>
            <a:r>
              <a:rPr lang="en-US" dirty="0" smtClean="0"/>
              <a:t>According to the </a:t>
            </a:r>
            <a:r>
              <a:rPr lang="en-US" i="1" dirty="0" smtClean="0"/>
              <a:t>Farm Journal</a:t>
            </a:r>
            <a:r>
              <a:rPr lang="en-US" dirty="0" smtClean="0"/>
              <a:t>, 80% of </a:t>
            </a:r>
            <a:r>
              <a:rPr lang="en-US" dirty="0" err="1" smtClean="0"/>
              <a:t>ag</a:t>
            </a:r>
            <a:r>
              <a:rPr lang="en-US" dirty="0" smtClean="0"/>
              <a:t> owners planned to transfer ownership to the next generation, but less than 20% felt confident their existing plan will work</a:t>
            </a:r>
          </a:p>
          <a:p>
            <a:r>
              <a:rPr lang="en-US" dirty="0"/>
              <a:t>According to a USDA study, an estimated 70% of U.S. farm land will be transferred in the next 20 years</a:t>
            </a:r>
          </a:p>
          <a:p>
            <a:endParaRPr lang="en-US" dirty="0" smtClean="0"/>
          </a:p>
          <a:p>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4</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219200"/>
            <a:ext cx="365479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23543" y="6473371"/>
            <a:ext cx="3276600" cy="381000"/>
          </a:xfrm>
          <a:prstGeom prst="rect">
            <a:avLst/>
          </a:prstGeom>
        </p:spPr>
        <p:txBody>
          <a:bodyPr vert="horz" wrap="square" lIns="91440" tIns="45720" rIns="91440" bIns="45720" rtlCol="0" anchor="ctr">
            <a:normAutofit fontScale="25000" lnSpcReduction="20000"/>
          </a:bodyPr>
          <a:lstStyle/>
          <a:p>
            <a:r>
              <a:rPr lang="en-US" sz="6000" dirty="0" smtClean="0"/>
              <a:t>* Source: Florida Grower (May 2013)</a:t>
            </a:r>
          </a:p>
        </p:txBody>
      </p:sp>
    </p:spTree>
    <p:extLst>
      <p:ext uri="{BB962C8B-B14F-4D97-AF65-F5344CB8AC3E}">
        <p14:creationId xmlns:p14="http://schemas.microsoft.com/office/powerpoint/2010/main" val="4218273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3600" dirty="0" smtClean="0"/>
              <a:t>Issues for Transition of Management, </a:t>
            </a:r>
            <a:br>
              <a:rPr lang="en-US" sz="3600" dirty="0" smtClean="0"/>
            </a:br>
            <a:r>
              <a:rPr lang="en-US" sz="3600" dirty="0" smtClean="0"/>
              <a:t>Ownership and Control</a:t>
            </a:r>
            <a:r>
              <a:rPr lang="en-US" dirty="0" smtClean="0"/>
              <a:t/>
            </a:r>
            <a:br>
              <a:rPr lang="en-US" dirty="0" smtClean="0"/>
            </a:br>
            <a:r>
              <a:rPr lang="en-US" sz="2200" dirty="0" smtClean="0"/>
              <a:t>(ownership does not necessarily equal control)</a:t>
            </a:r>
            <a:endParaRPr lang="en-US" sz="2200"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Minimizing </a:t>
            </a:r>
            <a:r>
              <a:rPr lang="en-US" dirty="0"/>
              <a:t>income and transfer taxes</a:t>
            </a:r>
          </a:p>
          <a:p>
            <a:pPr lvl="1"/>
            <a:r>
              <a:rPr lang="en-US" dirty="0"/>
              <a:t>Transferring appreciation and income during life</a:t>
            </a:r>
          </a:p>
          <a:p>
            <a:pPr lvl="1"/>
            <a:r>
              <a:rPr lang="en-US" dirty="0"/>
              <a:t>Generating liquidity to pay estate tax and preserve business</a:t>
            </a:r>
          </a:p>
          <a:p>
            <a:r>
              <a:rPr lang="en-US" dirty="0" smtClean="0"/>
              <a:t>Preserving ownership and control from interference of outside parties </a:t>
            </a:r>
          </a:p>
          <a:p>
            <a:pPr lvl="1"/>
            <a:r>
              <a:rPr lang="en-US" dirty="0" smtClean="0"/>
              <a:t>Examples: creditors, divorce, in-laws, friends/unrelated business partners</a:t>
            </a:r>
          </a:p>
          <a:p>
            <a:r>
              <a:rPr lang="en-US" dirty="0" smtClean="0"/>
              <a:t>Maintaining </a:t>
            </a:r>
            <a:r>
              <a:rPr lang="en-US" dirty="0"/>
              <a:t>financial security </a:t>
            </a:r>
            <a:r>
              <a:rPr lang="en-US" dirty="0" smtClean="0"/>
              <a:t>and cash flow for </a:t>
            </a:r>
            <a:r>
              <a:rPr lang="en-US" dirty="0"/>
              <a:t>principal(s) after retirement</a:t>
            </a:r>
          </a:p>
          <a:p>
            <a:r>
              <a:rPr lang="en-US" dirty="0"/>
              <a:t>Structuring management</a:t>
            </a:r>
          </a:p>
          <a:p>
            <a:pPr lvl="1"/>
            <a:r>
              <a:rPr lang="en-US" dirty="0"/>
              <a:t>Selecting successors</a:t>
            </a:r>
          </a:p>
          <a:p>
            <a:pPr lvl="1"/>
            <a:r>
              <a:rPr lang="en-US" dirty="0"/>
              <a:t>Incorporating outside </a:t>
            </a:r>
            <a:r>
              <a:rPr lang="en-US" dirty="0" smtClean="0"/>
              <a:t>advisors</a:t>
            </a:r>
          </a:p>
          <a:p>
            <a:pPr lvl="1"/>
            <a:r>
              <a:rPr lang="en-US" dirty="0" smtClean="0"/>
              <a:t>Communicating to next generation</a:t>
            </a:r>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5</a:t>
            </a:fld>
            <a:endParaRPr lang="en-US" dirty="0"/>
          </a:p>
        </p:txBody>
      </p:sp>
    </p:spTree>
    <p:extLst>
      <p:ext uri="{BB962C8B-B14F-4D97-AF65-F5344CB8AC3E}">
        <p14:creationId xmlns:p14="http://schemas.microsoft.com/office/powerpoint/2010/main" val="150508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3600" dirty="0" smtClean="0"/>
              <a:t>Issues for Transition of Management, </a:t>
            </a:r>
            <a:br>
              <a:rPr lang="en-US" sz="3600" dirty="0" smtClean="0"/>
            </a:br>
            <a:r>
              <a:rPr lang="en-US" sz="3600" dirty="0" smtClean="0"/>
              <a:t>Ownership and Control</a:t>
            </a:r>
            <a:r>
              <a:rPr lang="en-US" dirty="0" smtClean="0"/>
              <a:t/>
            </a:r>
            <a:br>
              <a:rPr lang="en-US" dirty="0" smtClean="0"/>
            </a:br>
            <a:r>
              <a:rPr lang="en-US" sz="2200" dirty="0" smtClean="0"/>
              <a:t>(cont.)</a:t>
            </a:r>
            <a:endParaRPr lang="en-US" sz="220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Treating </a:t>
            </a:r>
            <a:r>
              <a:rPr lang="en-US" dirty="0"/>
              <a:t>family members equitably </a:t>
            </a:r>
          </a:p>
          <a:p>
            <a:pPr lvl="1"/>
            <a:r>
              <a:rPr lang="en-US" dirty="0"/>
              <a:t>Equitable treatment does not always mean equal treatment</a:t>
            </a:r>
          </a:p>
          <a:p>
            <a:pPr lvl="1"/>
            <a:r>
              <a:rPr lang="en-US" dirty="0"/>
              <a:t>Members working in the business vs. members not working in the </a:t>
            </a:r>
            <a:r>
              <a:rPr lang="en-US" dirty="0" smtClean="0"/>
              <a:t>business</a:t>
            </a:r>
          </a:p>
          <a:p>
            <a:pPr lvl="1"/>
            <a:r>
              <a:rPr lang="en-US" dirty="0" smtClean="0"/>
              <a:t>Managing expectations</a:t>
            </a:r>
            <a:endParaRPr lang="en-US" dirty="0"/>
          </a:p>
          <a:p>
            <a:r>
              <a:rPr lang="en-US" dirty="0"/>
              <a:t>Managing family conflicts</a:t>
            </a:r>
          </a:p>
          <a:p>
            <a:pPr lvl="1"/>
            <a:r>
              <a:rPr lang="en-US" dirty="0"/>
              <a:t>Members wanting to “cash out” vs. members wanting to continue the business</a:t>
            </a:r>
          </a:p>
          <a:p>
            <a:pPr lvl="1"/>
            <a:r>
              <a:rPr lang="en-US" dirty="0"/>
              <a:t>Incorporating </a:t>
            </a:r>
            <a:r>
              <a:rPr lang="en-US" dirty="0" smtClean="0"/>
              <a:t>third party advisors</a:t>
            </a:r>
            <a:endParaRPr lang="en-US" dirty="0"/>
          </a:p>
          <a:p>
            <a:r>
              <a:rPr lang="en-US" dirty="0"/>
              <a:t>Maintaining flexibility for future circumstances</a:t>
            </a:r>
          </a:p>
          <a:p>
            <a:pPr lvl="1"/>
            <a:r>
              <a:rPr lang="en-US" dirty="0"/>
              <a:t>Incorporating new investments</a:t>
            </a:r>
          </a:p>
          <a:p>
            <a:pPr lvl="1"/>
            <a:r>
              <a:rPr lang="en-US" dirty="0"/>
              <a:t>Protecting sale proceeds</a:t>
            </a:r>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6</a:t>
            </a:fld>
            <a:endParaRPr lang="en-US" dirty="0"/>
          </a:p>
        </p:txBody>
      </p:sp>
    </p:spTree>
    <p:extLst>
      <p:ext uri="{BB962C8B-B14F-4D97-AF65-F5344CB8AC3E}">
        <p14:creationId xmlns:p14="http://schemas.microsoft.com/office/powerpoint/2010/main" val="418170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Income Tax Rules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During lifetime</a:t>
            </a:r>
          </a:p>
          <a:p>
            <a:pPr lvl="1"/>
            <a:r>
              <a:rPr lang="en-US" dirty="0" smtClean="0"/>
              <a:t>Top income tax rate of 39.6% for salary or trade or business income</a:t>
            </a:r>
          </a:p>
          <a:p>
            <a:pPr lvl="1"/>
            <a:r>
              <a:rPr lang="en-US" dirty="0" smtClean="0"/>
              <a:t>Top capital gains rate of 20% on sale of capital assets held for &gt; 1 year</a:t>
            </a:r>
          </a:p>
          <a:p>
            <a:pPr lvl="1"/>
            <a:r>
              <a:rPr lang="en-US" dirty="0" smtClean="0"/>
              <a:t>Surtaxes are imposed on net investment income</a:t>
            </a:r>
          </a:p>
          <a:p>
            <a:pPr lvl="1"/>
            <a:r>
              <a:rPr lang="en-US" dirty="0" smtClean="0"/>
              <a:t>State income tax may apply to non-Florida resident owners</a:t>
            </a:r>
          </a:p>
          <a:p>
            <a:pPr lvl="1"/>
            <a:r>
              <a:rPr lang="en-US" dirty="0" smtClean="0"/>
              <a:t>No income tax imposed on either donor or </a:t>
            </a:r>
            <a:r>
              <a:rPr lang="en-US" dirty="0" err="1" smtClean="0"/>
              <a:t>donee</a:t>
            </a:r>
            <a:r>
              <a:rPr lang="en-US" dirty="0" smtClean="0"/>
              <a:t> on gifts</a:t>
            </a:r>
          </a:p>
          <a:p>
            <a:pPr lvl="2"/>
            <a:r>
              <a:rPr lang="en-US" dirty="0" err="1" smtClean="0"/>
              <a:t>Donee</a:t>
            </a:r>
            <a:r>
              <a:rPr lang="en-US" dirty="0" smtClean="0"/>
              <a:t> takes a “carryover basis” , which defers income tax</a:t>
            </a:r>
          </a:p>
          <a:p>
            <a:pPr lvl="2"/>
            <a:r>
              <a:rPr lang="en-US" dirty="0" smtClean="0"/>
              <a:t>Income tax can be deferred on a sale depending on the identity of the purchaser and the seller’s tax basis in the asset being sold</a:t>
            </a:r>
          </a:p>
          <a:p>
            <a:pPr lvl="3"/>
            <a:r>
              <a:rPr lang="en-US" sz="2400" dirty="0" smtClean="0"/>
              <a:t>Example: Sale to a trust which qualifies as a “grantor trust” is not a taxable sale for income tax purposes. </a:t>
            </a:r>
          </a:p>
          <a:p>
            <a:r>
              <a:rPr lang="en-US" dirty="0" smtClean="0"/>
              <a:t>At death</a:t>
            </a:r>
          </a:p>
          <a:p>
            <a:pPr lvl="1"/>
            <a:r>
              <a:rPr lang="en-US" dirty="0" smtClean="0"/>
              <a:t>No income tax generally due for transfers at death</a:t>
            </a:r>
          </a:p>
          <a:p>
            <a:pPr lvl="1"/>
            <a:r>
              <a:rPr lang="en-US" dirty="0" smtClean="0"/>
              <a:t>Recipient generally receives a tax basis for income tax purposes equal to the date of death value of the asset.  If the asset had built-in appreciation at death, then that appreciation will pass to the benefit of the heir free of income tax.</a:t>
            </a:r>
          </a:p>
          <a:p>
            <a:pPr lvl="1"/>
            <a:endParaRPr lang="en-US" dirty="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7</a:t>
            </a:fld>
            <a:endParaRPr lang="en-US" dirty="0"/>
          </a:p>
        </p:txBody>
      </p:sp>
    </p:spTree>
    <p:extLst>
      <p:ext uri="{BB962C8B-B14F-4D97-AF65-F5344CB8AC3E}">
        <p14:creationId xmlns:p14="http://schemas.microsoft.com/office/powerpoint/2010/main" val="798014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Transfer Tax Rules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Exemptions &amp; Rates</a:t>
            </a:r>
          </a:p>
          <a:p>
            <a:pPr lvl="1"/>
            <a:r>
              <a:rPr lang="en-US" dirty="0" smtClean="0"/>
              <a:t>$5 million cumulative exemption per person for transfers during life and at death, indexed for inflation ($5,340,000 in 2014)</a:t>
            </a:r>
          </a:p>
          <a:p>
            <a:pPr lvl="1"/>
            <a:r>
              <a:rPr lang="en-US" dirty="0" smtClean="0"/>
              <a:t>40% transfer tax rate for transfers in excess of exemption</a:t>
            </a:r>
          </a:p>
          <a:p>
            <a:r>
              <a:rPr lang="en-US" dirty="0" smtClean="0"/>
              <a:t>Lifetime transfers</a:t>
            </a:r>
          </a:p>
          <a:p>
            <a:pPr lvl="1"/>
            <a:r>
              <a:rPr lang="en-US" dirty="0" smtClean="0"/>
              <a:t>Gift tax &amp; Generation-Skipping Transfer (</a:t>
            </a:r>
            <a:r>
              <a:rPr lang="en-US" dirty="0" err="1" smtClean="0"/>
              <a:t>GST</a:t>
            </a:r>
            <a:r>
              <a:rPr lang="en-US" dirty="0" smtClean="0"/>
              <a:t>) tax</a:t>
            </a:r>
          </a:p>
          <a:p>
            <a:pPr lvl="1"/>
            <a:r>
              <a:rPr lang="en-US" dirty="0" smtClean="0"/>
              <a:t>Married couples can split gifts made by one spouse</a:t>
            </a:r>
          </a:p>
          <a:p>
            <a:pPr lvl="1"/>
            <a:r>
              <a:rPr lang="en-US" dirty="0" smtClean="0"/>
              <a:t>Annual exclusion gifts </a:t>
            </a:r>
            <a:r>
              <a:rPr lang="en-US" dirty="0"/>
              <a:t>($14,000 </a:t>
            </a:r>
            <a:r>
              <a:rPr lang="en-US" dirty="0" smtClean="0"/>
              <a:t>per </a:t>
            </a:r>
            <a:r>
              <a:rPr lang="en-US" dirty="0" err="1" smtClean="0"/>
              <a:t>donee</a:t>
            </a:r>
            <a:r>
              <a:rPr lang="en-US" dirty="0" smtClean="0"/>
              <a:t> in 2014) are not counted towards $5+ million exemption </a:t>
            </a:r>
          </a:p>
          <a:p>
            <a:pPr lvl="1"/>
            <a:r>
              <a:rPr lang="en-US" dirty="0" smtClean="0"/>
              <a:t>Tax due by April 15</a:t>
            </a:r>
            <a:r>
              <a:rPr lang="en-US" baseline="30000" dirty="0" smtClean="0"/>
              <a:t>th</a:t>
            </a:r>
            <a:r>
              <a:rPr lang="en-US" dirty="0" smtClean="0"/>
              <a:t> of the calendar year following the gift</a:t>
            </a:r>
            <a:endParaRPr lang="en-US" dirty="0"/>
          </a:p>
          <a:p>
            <a:r>
              <a:rPr lang="en-US" dirty="0" smtClean="0"/>
              <a:t>Transfers upon death</a:t>
            </a:r>
          </a:p>
          <a:p>
            <a:pPr lvl="1"/>
            <a:r>
              <a:rPr lang="en-US" dirty="0" smtClean="0"/>
              <a:t>Estate tax &amp; </a:t>
            </a:r>
            <a:r>
              <a:rPr lang="en-US" dirty="0" err="1" smtClean="0"/>
              <a:t>GST</a:t>
            </a:r>
            <a:r>
              <a:rPr lang="en-US" dirty="0" smtClean="0"/>
              <a:t> tax</a:t>
            </a:r>
          </a:p>
          <a:p>
            <a:pPr lvl="1"/>
            <a:r>
              <a:rPr lang="en-US" dirty="0" smtClean="0"/>
              <a:t>Can now use deceased spouse’s unused estate tax exemption</a:t>
            </a:r>
          </a:p>
          <a:p>
            <a:pPr lvl="1"/>
            <a:r>
              <a:rPr lang="en-US" dirty="0" smtClean="0"/>
              <a:t>Tax generally due 9 months after death</a:t>
            </a:r>
          </a:p>
          <a:p>
            <a:pPr lvl="1"/>
            <a:endParaRPr lang="en-US" dirty="0" smtClean="0"/>
          </a:p>
        </p:txBody>
      </p:sp>
      <p:sp>
        <p:nvSpPr>
          <p:cNvPr id="5" name="Slide Number Placeholder 4"/>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8</a:t>
            </a:fld>
            <a:endParaRPr lang="en-US" dirty="0"/>
          </a:p>
        </p:txBody>
      </p:sp>
    </p:spTree>
    <p:extLst>
      <p:ext uri="{BB962C8B-B14F-4D97-AF65-F5344CB8AC3E}">
        <p14:creationId xmlns:p14="http://schemas.microsoft.com/office/powerpoint/2010/main" val="1562570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dirty="0" smtClean="0"/>
              <a:t>FACT PATTERN: Addams Family Co, LLC</a:t>
            </a:r>
            <a:endParaRPr lang="en-US" sz="1600" dirty="0"/>
          </a:p>
        </p:txBody>
      </p:sp>
      <p:sp>
        <p:nvSpPr>
          <p:cNvPr id="4" name="Oval 3"/>
          <p:cNvSpPr/>
          <p:nvPr/>
        </p:nvSpPr>
        <p:spPr>
          <a:xfrm>
            <a:off x="2667000" y="1238003"/>
            <a:ext cx="60960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t>AF Co, LLC</a:t>
            </a:r>
          </a:p>
          <a:p>
            <a:pPr algn="ctr"/>
            <a:endParaRPr lang="en-US" dirty="0" smtClean="0"/>
          </a:p>
          <a:p>
            <a:r>
              <a:rPr lang="en-US" b="1" dirty="0" smtClean="0"/>
              <a:t>Assets		               Key Employees</a:t>
            </a:r>
          </a:p>
          <a:p>
            <a:r>
              <a:rPr lang="en-US" dirty="0" smtClean="0"/>
              <a:t>Trucks/Equipment</a:t>
            </a:r>
            <a:r>
              <a:rPr lang="en-US" dirty="0"/>
              <a:t> </a:t>
            </a:r>
            <a:r>
              <a:rPr lang="en-US" dirty="0" smtClean="0"/>
              <a:t>($700k)   Gomez</a:t>
            </a:r>
          </a:p>
          <a:p>
            <a:r>
              <a:rPr lang="en-US" dirty="0" smtClean="0"/>
              <a:t>Cattle ($300K)	               Lurch (L) </a:t>
            </a:r>
          </a:p>
          <a:p>
            <a:r>
              <a:rPr lang="en-US" dirty="0" smtClean="0"/>
              <a:t>Pumpkins ($3m)               </a:t>
            </a:r>
            <a:r>
              <a:rPr lang="en-US" dirty="0"/>
              <a:t> </a:t>
            </a:r>
            <a:r>
              <a:rPr lang="en-US" dirty="0" smtClean="0"/>
              <a:t>     Wednesday (W)</a:t>
            </a:r>
          </a:p>
          <a:p>
            <a:r>
              <a:rPr lang="en-US" dirty="0" smtClean="0"/>
              <a:t>Real Estate ($10m)	               </a:t>
            </a:r>
            <a:r>
              <a:rPr lang="en-US" dirty="0" err="1" smtClean="0"/>
              <a:t>Pugsley</a:t>
            </a:r>
            <a:r>
              <a:rPr lang="en-US" dirty="0" smtClean="0"/>
              <a:t> (P)</a:t>
            </a:r>
          </a:p>
          <a:p>
            <a:pPr algn="ctr"/>
            <a:endParaRPr lang="en-US" b="1" dirty="0" smtClean="0"/>
          </a:p>
        </p:txBody>
      </p:sp>
      <p:sp>
        <p:nvSpPr>
          <p:cNvPr id="5" name="Oval 4"/>
          <p:cNvSpPr/>
          <p:nvPr/>
        </p:nvSpPr>
        <p:spPr>
          <a:xfrm>
            <a:off x="381000" y="1219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Owner</a:t>
            </a:r>
          </a:p>
          <a:p>
            <a:pPr algn="ctr"/>
            <a:r>
              <a:rPr lang="en-US" dirty="0" smtClean="0"/>
              <a:t>Gomez</a:t>
            </a:r>
          </a:p>
          <a:p>
            <a:pPr algn="ctr"/>
            <a:r>
              <a:rPr lang="en-US" dirty="0" smtClean="0"/>
              <a:t>(Dad)</a:t>
            </a:r>
            <a:endParaRPr lang="en-US" dirty="0"/>
          </a:p>
        </p:txBody>
      </p:sp>
      <p:cxnSp>
        <p:nvCxnSpPr>
          <p:cNvPr id="6" name="Straight Arrow Connector 5"/>
          <p:cNvCxnSpPr/>
          <p:nvPr/>
        </p:nvCxnSpPr>
        <p:spPr>
          <a:xfrm flipH="1" flipV="1">
            <a:off x="2035014" y="2133600"/>
            <a:ext cx="631986"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0" y="1861457"/>
            <a:ext cx="914400" cy="369332"/>
          </a:xfrm>
          <a:prstGeom prst="rect">
            <a:avLst/>
          </a:prstGeom>
          <a:noFill/>
        </p:spPr>
        <p:txBody>
          <a:bodyPr wrap="square" rtlCol="0">
            <a:spAutoFit/>
          </a:bodyPr>
          <a:lstStyle/>
          <a:p>
            <a:r>
              <a:rPr lang="en-US" dirty="0" smtClean="0"/>
              <a:t>100%</a:t>
            </a:r>
            <a:endParaRPr lang="en-US" dirty="0"/>
          </a:p>
        </p:txBody>
      </p:sp>
      <p:sp>
        <p:nvSpPr>
          <p:cNvPr id="10" name="Rectangle 9"/>
          <p:cNvSpPr/>
          <p:nvPr/>
        </p:nvSpPr>
        <p:spPr>
          <a:xfrm>
            <a:off x="304800" y="2971800"/>
            <a:ext cx="19812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t>Family Members</a:t>
            </a:r>
          </a:p>
          <a:p>
            <a:endParaRPr lang="en-US" sz="1600" dirty="0" smtClean="0"/>
          </a:p>
          <a:p>
            <a:r>
              <a:rPr lang="en-US" sz="1600" dirty="0" smtClean="0"/>
              <a:t>*Wednesday (2 kids)</a:t>
            </a:r>
          </a:p>
          <a:p>
            <a:endParaRPr lang="en-US" sz="1600" dirty="0" smtClean="0"/>
          </a:p>
          <a:p>
            <a:r>
              <a:rPr lang="en-US" sz="1600" dirty="0" smtClean="0"/>
              <a:t>Fester (1 kid)</a:t>
            </a:r>
          </a:p>
          <a:p>
            <a:endParaRPr lang="en-US" sz="1600" dirty="0" smtClean="0"/>
          </a:p>
          <a:p>
            <a:r>
              <a:rPr lang="en-US" sz="1600" dirty="0" smtClean="0"/>
              <a:t>*</a:t>
            </a:r>
            <a:r>
              <a:rPr lang="en-US" sz="1600" dirty="0" err="1" smtClean="0"/>
              <a:t>Pugsley</a:t>
            </a:r>
            <a:r>
              <a:rPr lang="en-US" sz="1600" dirty="0" smtClean="0"/>
              <a:t> (no kids)</a:t>
            </a:r>
          </a:p>
          <a:p>
            <a:endParaRPr lang="en-US" sz="1600" dirty="0" smtClean="0"/>
          </a:p>
          <a:p>
            <a:endParaRPr lang="en-US" sz="1600" dirty="0" smtClean="0"/>
          </a:p>
          <a:p>
            <a:r>
              <a:rPr lang="en-US" sz="1600" dirty="0" smtClean="0"/>
              <a:t>* = Works in AF Co.</a:t>
            </a:r>
          </a:p>
          <a:p>
            <a:pPr marL="285750" indent="-285750">
              <a:buFont typeface="Arial" charset="0"/>
              <a:buChar char="•"/>
            </a:pPr>
            <a:endParaRPr lang="en-US" dirty="0"/>
          </a:p>
        </p:txBody>
      </p:sp>
      <p:sp>
        <p:nvSpPr>
          <p:cNvPr id="7" name="TextBox 6"/>
          <p:cNvSpPr txBox="1"/>
          <p:nvPr/>
        </p:nvSpPr>
        <p:spPr>
          <a:xfrm>
            <a:off x="2819400" y="4417621"/>
            <a:ext cx="5715000" cy="2308324"/>
          </a:xfrm>
          <a:prstGeom prst="rect">
            <a:avLst/>
          </a:prstGeom>
          <a:noFill/>
        </p:spPr>
        <p:txBody>
          <a:bodyPr wrap="square" rtlCol="0">
            <a:spAutoFit/>
          </a:bodyPr>
          <a:lstStyle/>
          <a:p>
            <a:r>
              <a:rPr lang="en-US" b="1" u="sng" dirty="0" smtClean="0"/>
              <a:t>Assume:</a:t>
            </a:r>
          </a:p>
          <a:p>
            <a:r>
              <a:rPr lang="en-US" dirty="0" smtClean="0"/>
              <a:t>1.  Gomez is 50 years old; </a:t>
            </a:r>
          </a:p>
          <a:p>
            <a:r>
              <a:rPr lang="en-US" dirty="0" smtClean="0"/>
              <a:t>2.  AF Co. is worth $14m; Gomez’s remaining assets are $1m</a:t>
            </a:r>
          </a:p>
          <a:p>
            <a:r>
              <a:rPr lang="en-US" dirty="0"/>
              <a:t>3</a:t>
            </a:r>
            <a:r>
              <a:rPr lang="en-US" dirty="0" smtClean="0"/>
              <a:t>.  Gomez’s Will divides all assets equally among children (including Fester)</a:t>
            </a:r>
          </a:p>
          <a:p>
            <a:r>
              <a:rPr lang="en-US" dirty="0"/>
              <a:t>4</a:t>
            </a:r>
            <a:r>
              <a:rPr lang="en-US" dirty="0" smtClean="0"/>
              <a:t>.  Fester has financial problems</a:t>
            </a:r>
          </a:p>
          <a:p>
            <a:r>
              <a:rPr lang="en-US" dirty="0"/>
              <a:t>5</a:t>
            </a:r>
            <a:r>
              <a:rPr lang="en-US" dirty="0" smtClean="0"/>
              <a:t>.  </a:t>
            </a:r>
            <a:r>
              <a:rPr lang="en-US" dirty="0" err="1" smtClean="0"/>
              <a:t>Pugsley</a:t>
            </a:r>
            <a:r>
              <a:rPr lang="en-US" dirty="0" smtClean="0"/>
              <a:t> and Lurch do not “get along”   </a:t>
            </a:r>
          </a:p>
        </p:txBody>
      </p:sp>
      <p:sp>
        <p:nvSpPr>
          <p:cNvPr id="9" name="Slide Number Placeholder 8"/>
          <p:cNvSpPr>
            <a:spLocks noGrp="1"/>
          </p:cNvSpPr>
          <p:nvPr>
            <p:ph type="sldNum" sz="quarter" idx="12"/>
          </p:nvPr>
        </p:nvSpPr>
        <p:spPr>
          <a:xfrm>
            <a:off x="0" y="6356350"/>
            <a:ext cx="2133600" cy="365125"/>
          </a:xfrm>
        </p:spPr>
        <p:txBody>
          <a:bodyPr/>
          <a:lstStyle/>
          <a:p>
            <a:pPr algn="l"/>
            <a:fld id="{8E192E24-33DD-454F-97FB-80EEC991194C}" type="slidenum">
              <a:rPr lang="en-US" smtClean="0"/>
              <a:pPr algn="l"/>
              <a:t>9</a:t>
            </a:fld>
            <a:endParaRPr lang="en-US" dirty="0"/>
          </a:p>
        </p:txBody>
      </p:sp>
    </p:spTree>
    <p:extLst>
      <p:ext uri="{BB962C8B-B14F-4D97-AF65-F5344CB8AC3E}">
        <p14:creationId xmlns:p14="http://schemas.microsoft.com/office/powerpoint/2010/main" val="2553596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47500" lnSpcReduction="20000"/>
      </a:bodyPr>
      <a:lstStyle>
        <a:defPPr>
          <a:defRPr sz="6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4388</Words>
  <Application>Microsoft Office PowerPoint</Application>
  <PresentationFormat>On-screen Show (4:3)</PresentationFormat>
  <Paragraphs>604</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SUCCESSION PLANNING FOR THE NEXT GENERATION</vt:lpstr>
      <vt:lpstr>Basic Life Cycle of a Business</vt:lpstr>
      <vt:lpstr>What is “Succession Planning”?</vt:lpstr>
      <vt:lpstr>Why is Succession Planning Important?</vt:lpstr>
      <vt:lpstr>Issues for Transition of Management,  Ownership and Control (ownership does not necessarily equal control)</vt:lpstr>
      <vt:lpstr>Issues for Transition of Management,  Ownership and Control (cont.)</vt:lpstr>
      <vt:lpstr>Overview of Income Tax Rules</vt:lpstr>
      <vt:lpstr>Overview of Transfer Tax Rules</vt:lpstr>
      <vt:lpstr>FACT PATTERN: Addams Family Co, LLC</vt:lpstr>
      <vt:lpstr>Scenario #1 – Gomez dies unexpectedly at age 55</vt:lpstr>
      <vt:lpstr>Reducing the Estate Tax</vt:lpstr>
      <vt:lpstr>Reducing the Estate Tax (cont.)</vt:lpstr>
      <vt:lpstr>Reducing the Estate Tax (cont.)</vt:lpstr>
      <vt:lpstr>Paying the Estate Tax </vt:lpstr>
      <vt:lpstr>Paying the Estate Tax (cont.)</vt:lpstr>
      <vt:lpstr>Paying the Estate Tax (cont.)</vt:lpstr>
      <vt:lpstr>Paying the Estate Tax (cont.)</vt:lpstr>
      <vt:lpstr>Gomez’s Final Estate Tax Bill</vt:lpstr>
      <vt:lpstr>Scenario #2: Gomez survives and does some planning – AF Co. Before</vt:lpstr>
      <vt:lpstr>Goals of Restructuring</vt:lpstr>
      <vt:lpstr>Scenario #2: Gomez survives and does some planning – AF Co. After</vt:lpstr>
      <vt:lpstr>Scenario #3 – Gomez makes transfers during life (Pre-Gifts)</vt:lpstr>
      <vt:lpstr>Making Lifetime Gifts to Reduce the Estate Tax</vt:lpstr>
      <vt:lpstr>Making Lifetime Gifts to Reduce the Estate Tax (cont.)</vt:lpstr>
      <vt:lpstr>Making Lifetime Gifts to Reduce the Estate Tax (cont.)</vt:lpstr>
      <vt:lpstr>Equitable (not equal) treatment of family members </vt:lpstr>
      <vt:lpstr>Who should receive the gifts?  </vt:lpstr>
      <vt:lpstr>Scenario #3 – Post Gifts</vt:lpstr>
      <vt:lpstr>Scenario #4 – Maintaining Financial Stability Upon Gomez’s Retirement from Day to Day Operations</vt:lpstr>
      <vt:lpstr>Scenario #4 (cont.) – Maintaining Financial Stability Upon Gomez’s Retirement from Day to Day Operations </vt:lpstr>
      <vt:lpstr>Scenario #4 (cont.) – Sale of LP Interests by Gomez</vt:lpstr>
      <vt:lpstr>Scenario #5 – Gomez dies</vt:lpstr>
      <vt:lpstr>Transition of Control</vt:lpstr>
      <vt:lpstr>The Importance of the Governing Agreement</vt:lpstr>
      <vt:lpstr>Scenario #5 (cont.) - Maintaining Flexibility for Future Transfers of Ownership </vt:lpstr>
      <vt:lpstr>Scenario #6 – Managing Family Conflicts: Fester wants out!</vt:lpstr>
      <vt:lpstr>Managing family conflicts </vt:lpstr>
      <vt:lpstr>GET STARTED NOW!</vt:lpstr>
    </vt:vector>
  </TitlesOfParts>
  <Company>Dean Mead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THE NEXT GENERATION</dc:title>
  <dc:creator>Brian Malec</dc:creator>
  <cp:lastModifiedBy>Claudia Beckford</cp:lastModifiedBy>
  <cp:revision>161</cp:revision>
  <cp:lastPrinted>2014-10-22T14:53:50Z</cp:lastPrinted>
  <dcterms:created xsi:type="dcterms:W3CDTF">2013-09-14T16:22:07Z</dcterms:created>
  <dcterms:modified xsi:type="dcterms:W3CDTF">2014-11-11T21:32:05Z</dcterms:modified>
</cp:coreProperties>
</file>